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768" r:id="rId4"/>
  </p:sldMasterIdLst>
  <p:notesMasterIdLst>
    <p:notesMasterId r:id="rId29"/>
  </p:notesMasterIdLst>
  <p:sldIdLst>
    <p:sldId id="269" r:id="rId5"/>
    <p:sldId id="270" r:id="rId6"/>
    <p:sldId id="271" r:id="rId7"/>
    <p:sldId id="272" r:id="rId8"/>
    <p:sldId id="273" r:id="rId9"/>
    <p:sldId id="277" r:id="rId10"/>
    <p:sldId id="278" r:id="rId11"/>
    <p:sldId id="274" r:id="rId12"/>
    <p:sldId id="279" r:id="rId13"/>
    <p:sldId id="281" r:id="rId14"/>
    <p:sldId id="275" r:id="rId15"/>
    <p:sldId id="285" r:id="rId16"/>
    <p:sldId id="286" r:id="rId17"/>
    <p:sldId id="283" r:id="rId18"/>
    <p:sldId id="284" r:id="rId19"/>
    <p:sldId id="290" r:id="rId20"/>
    <p:sldId id="291" r:id="rId21"/>
    <p:sldId id="292" r:id="rId22"/>
    <p:sldId id="293" r:id="rId23"/>
    <p:sldId id="294" r:id="rId24"/>
    <p:sldId id="276" r:id="rId25"/>
    <p:sldId id="289" r:id="rId26"/>
    <p:sldId id="288" r:id="rId27"/>
    <p:sldId id="287" r:id="rId28"/>
  </p:sldIdLst>
  <p:sldSz cx="12192000" cy="6858000"/>
  <p:notesSz cx="6858000" cy="9144000"/>
  <p:custDataLst>
    <p:tags r:id="rId30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CDFE0"/>
    <a:srgbClr val="B6B6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tags" Target="tags/tag1.xml"/><Relationship Id="rId8" Type="http://schemas.openxmlformats.org/officeDocument/2006/relationships/slide" Target="slides/slide4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FD2DC42-6103-4F9D-93C3-5A3CB560104F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31A6A0-94B1-486A-B125-AEC520DFCEEA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fa-IR" sz="3000" b="1" dirty="0" smtClean="0">
              <a:cs typeface="B Zar" panose="00000400000000000000" pitchFamily="2" charset="-78"/>
            </a:rPr>
            <a:t>بدون اتلاف</a:t>
          </a:r>
          <a:endParaRPr lang="en-US" sz="3000" b="1" dirty="0">
            <a:cs typeface="B Zar" panose="00000400000000000000" pitchFamily="2" charset="-78"/>
          </a:endParaRPr>
        </a:p>
      </dgm:t>
    </dgm:pt>
    <dgm:pt modelId="{EBCD71C6-5BF4-4F03-AE24-AB3995AA9EAB}" type="parTrans" cxnId="{6CA7A572-5094-4BD7-9E04-FEB9AD33A09A}">
      <dgm:prSet/>
      <dgm:spPr/>
      <dgm:t>
        <a:bodyPr/>
        <a:lstStyle/>
        <a:p>
          <a:endParaRPr lang="en-US"/>
        </a:p>
      </dgm:t>
    </dgm:pt>
    <dgm:pt modelId="{B3B5B764-94E8-416E-9E84-3D127BC553EF}" type="sibTrans" cxnId="{6CA7A572-5094-4BD7-9E04-FEB9AD33A09A}">
      <dgm:prSet/>
      <dgm:spPr/>
      <dgm:t>
        <a:bodyPr/>
        <a:lstStyle/>
        <a:p>
          <a:endParaRPr lang="en-US"/>
        </a:p>
      </dgm:t>
    </dgm:pt>
    <dgm:pt modelId="{707988BC-F85C-45E6-B2AB-8D1D54CBF794}">
      <dgm:prSet phldrT="[Text]" custT="1"/>
      <dgm:spPr/>
      <dgm:t>
        <a:bodyPr/>
        <a:lstStyle/>
        <a:p>
          <a:r>
            <a:rPr lang="fa-IR" sz="2000" b="1" dirty="0" smtClean="0">
              <a:cs typeface="B Zar" panose="00000400000000000000" pitchFamily="2" charset="-78"/>
            </a:rPr>
            <a:t>دراین روش وقتی فایل از حالت فشرده خارج می شود، با فایل اولیه یکسان خواهد بود و هیچ داده ای از بین نمی رود.</a:t>
          </a:r>
          <a:endParaRPr lang="en-US" sz="2000" b="1" dirty="0">
            <a:cs typeface="B Zar" panose="00000400000000000000" pitchFamily="2" charset="-78"/>
          </a:endParaRPr>
        </a:p>
      </dgm:t>
    </dgm:pt>
    <dgm:pt modelId="{912D1F7C-7650-4AC0-BE97-6E1DC3BD3EAF}" type="parTrans" cxnId="{8316904D-F0B6-411F-8562-30DC712DC3AA}">
      <dgm:prSet/>
      <dgm:spPr/>
      <dgm:t>
        <a:bodyPr/>
        <a:lstStyle/>
        <a:p>
          <a:endParaRPr lang="en-US"/>
        </a:p>
      </dgm:t>
    </dgm:pt>
    <dgm:pt modelId="{082F4644-3CC1-4B0F-97DD-06F01451565D}" type="sibTrans" cxnId="{8316904D-F0B6-411F-8562-30DC712DC3AA}">
      <dgm:prSet/>
      <dgm:spPr/>
      <dgm:t>
        <a:bodyPr/>
        <a:lstStyle/>
        <a:p>
          <a:endParaRPr lang="en-US"/>
        </a:p>
      </dgm:t>
    </dgm:pt>
    <dgm:pt modelId="{2BFDE791-42BF-47D2-B149-41DD3D4F377B}">
      <dgm:prSet phldrT="[Text]" custT="1"/>
      <dgm:spPr/>
      <dgm:t>
        <a:bodyPr/>
        <a:lstStyle/>
        <a:p>
          <a:pPr rtl="1"/>
          <a:r>
            <a:rPr lang="fa-IR" sz="1700" b="1" dirty="0" smtClean="0">
              <a:cs typeface="B Zar" panose="00000400000000000000" pitchFamily="2" charset="-78"/>
            </a:rPr>
            <a:t>برای فایل های متنی مناسب است.</a:t>
          </a:r>
          <a:endParaRPr lang="en-US" sz="1700" b="1" dirty="0">
            <a:cs typeface="B Zar" panose="00000400000000000000" pitchFamily="2" charset="-78"/>
          </a:endParaRPr>
        </a:p>
      </dgm:t>
    </dgm:pt>
    <dgm:pt modelId="{B1CB1160-372E-46C8-B6E1-D46188B273AD}" type="parTrans" cxnId="{7C29CFF5-5CE9-40B3-BE01-A21C45C44468}">
      <dgm:prSet/>
      <dgm:spPr/>
      <dgm:t>
        <a:bodyPr/>
        <a:lstStyle/>
        <a:p>
          <a:endParaRPr lang="en-US"/>
        </a:p>
      </dgm:t>
    </dgm:pt>
    <dgm:pt modelId="{A72FDD9B-4394-4B08-B661-641BA0936688}" type="sibTrans" cxnId="{7C29CFF5-5CE9-40B3-BE01-A21C45C44468}">
      <dgm:prSet/>
      <dgm:spPr/>
      <dgm:t>
        <a:bodyPr/>
        <a:lstStyle/>
        <a:p>
          <a:endParaRPr lang="en-US"/>
        </a:p>
      </dgm:t>
    </dgm:pt>
    <dgm:pt modelId="{EC4BDC41-DD09-4859-976B-4F89458031A6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fa-IR" sz="3000" b="1" dirty="0" smtClean="0">
              <a:cs typeface="B Zar" panose="00000400000000000000" pitchFamily="2" charset="-78"/>
            </a:rPr>
            <a:t>با اتلاف</a:t>
          </a:r>
          <a:endParaRPr lang="en-US" sz="3000" b="1" dirty="0">
            <a:cs typeface="B Zar" panose="00000400000000000000" pitchFamily="2" charset="-78"/>
          </a:endParaRPr>
        </a:p>
      </dgm:t>
    </dgm:pt>
    <dgm:pt modelId="{46A187EF-EC49-4E5B-88B3-AE8CD893DE31}" type="parTrans" cxnId="{FE322FBD-0FA2-4BCD-91A8-4632A53FA94D}">
      <dgm:prSet/>
      <dgm:spPr/>
      <dgm:t>
        <a:bodyPr/>
        <a:lstStyle/>
        <a:p>
          <a:endParaRPr lang="en-US"/>
        </a:p>
      </dgm:t>
    </dgm:pt>
    <dgm:pt modelId="{13E9FDCD-3572-4C6A-91B2-B70CE4A3C7EF}" type="sibTrans" cxnId="{FE322FBD-0FA2-4BCD-91A8-4632A53FA94D}">
      <dgm:prSet/>
      <dgm:spPr/>
      <dgm:t>
        <a:bodyPr/>
        <a:lstStyle/>
        <a:p>
          <a:endParaRPr lang="en-US"/>
        </a:p>
      </dgm:t>
    </dgm:pt>
    <dgm:pt modelId="{9C5E1F1D-C225-4CCD-87BB-B38D97C09A7D}">
      <dgm:prSet phldrT="[Text]"/>
      <dgm:spPr/>
      <dgm:t>
        <a:bodyPr/>
        <a:lstStyle/>
        <a:p>
          <a:r>
            <a:rPr lang="fa-IR" b="1" dirty="0" smtClean="0">
              <a:cs typeface="B Zar" panose="00000400000000000000" pitchFamily="2" charset="-78"/>
            </a:rPr>
            <a:t>دراین روش برخی داده ها هنگام فشرده سازی از بین می روند و هنگامی که فایل از حالت فشرده خارج می شود، داده های از دست رفته قابل بازیابی نیستند.</a:t>
          </a:r>
          <a:endParaRPr lang="en-US" dirty="0"/>
        </a:p>
      </dgm:t>
    </dgm:pt>
    <dgm:pt modelId="{96800D19-7077-4E42-93B8-7ECFE7EBDF85}" type="parTrans" cxnId="{6DEDC666-6E31-47A9-A262-8A1964E357DB}">
      <dgm:prSet/>
      <dgm:spPr/>
      <dgm:t>
        <a:bodyPr/>
        <a:lstStyle/>
        <a:p>
          <a:endParaRPr lang="en-US"/>
        </a:p>
      </dgm:t>
    </dgm:pt>
    <dgm:pt modelId="{455720E6-14D4-4B6A-8AD2-0E7C99E6F6F1}" type="sibTrans" cxnId="{6DEDC666-6E31-47A9-A262-8A1964E357DB}">
      <dgm:prSet/>
      <dgm:spPr/>
      <dgm:t>
        <a:bodyPr/>
        <a:lstStyle/>
        <a:p>
          <a:endParaRPr lang="en-US"/>
        </a:p>
      </dgm:t>
    </dgm:pt>
    <dgm:pt modelId="{02D53797-A252-4251-9B6A-926713839D05}">
      <dgm:prSet phldrT="[Text]" custT="1"/>
      <dgm:spPr/>
      <dgm:t>
        <a:bodyPr/>
        <a:lstStyle/>
        <a:p>
          <a:pPr rtl="1"/>
          <a:r>
            <a:rPr lang="fa-IR" sz="1700" b="1" dirty="0" smtClean="0">
              <a:cs typeface="B Zar" panose="00000400000000000000" pitchFamily="2" charset="-78"/>
            </a:rPr>
            <a:t>برای فایل صوتی، تصویر و ویدئو مناسب می باشد.</a:t>
          </a:r>
          <a:endParaRPr lang="en-US" sz="1700" b="1" dirty="0">
            <a:cs typeface="B Zar" panose="00000400000000000000" pitchFamily="2" charset="-78"/>
          </a:endParaRPr>
        </a:p>
      </dgm:t>
    </dgm:pt>
    <dgm:pt modelId="{E8158239-4EBC-44EE-BD69-DB4757E2BE4D}" type="parTrans" cxnId="{3124A580-C62E-41A7-A8A6-D0C1033EB71F}">
      <dgm:prSet/>
      <dgm:spPr/>
      <dgm:t>
        <a:bodyPr/>
        <a:lstStyle/>
        <a:p>
          <a:endParaRPr lang="en-US"/>
        </a:p>
      </dgm:t>
    </dgm:pt>
    <dgm:pt modelId="{B9CB4B49-3BDE-4942-973C-BA15950AD04D}" type="sibTrans" cxnId="{3124A580-C62E-41A7-A8A6-D0C1033EB71F}">
      <dgm:prSet/>
      <dgm:spPr/>
      <dgm:t>
        <a:bodyPr/>
        <a:lstStyle/>
        <a:p>
          <a:endParaRPr lang="en-US"/>
        </a:p>
      </dgm:t>
    </dgm:pt>
    <dgm:pt modelId="{8CF1A7FE-EBF5-4F31-8978-CF3C107E0195}">
      <dgm:prSet phldrT="[Text]" custT="1"/>
      <dgm:spPr/>
      <dgm:t>
        <a:bodyPr/>
        <a:lstStyle/>
        <a:p>
          <a:pPr rtl="1"/>
          <a:endParaRPr lang="en-US" sz="1700" b="1" dirty="0">
            <a:cs typeface="B Zar" panose="00000400000000000000" pitchFamily="2" charset="-78"/>
          </a:endParaRPr>
        </a:p>
      </dgm:t>
    </dgm:pt>
    <dgm:pt modelId="{E05FDBE8-6779-4C33-B60E-A4E2526C10CF}" type="parTrans" cxnId="{E15572FF-02E2-41F7-A78E-45D29C46B235}">
      <dgm:prSet/>
      <dgm:spPr/>
      <dgm:t>
        <a:bodyPr/>
        <a:lstStyle/>
        <a:p>
          <a:endParaRPr lang="en-US"/>
        </a:p>
      </dgm:t>
    </dgm:pt>
    <dgm:pt modelId="{B3D35B08-6033-48F0-B124-9786D0E0DC0D}" type="sibTrans" cxnId="{E15572FF-02E2-41F7-A78E-45D29C46B235}">
      <dgm:prSet/>
      <dgm:spPr/>
      <dgm:t>
        <a:bodyPr/>
        <a:lstStyle/>
        <a:p>
          <a:endParaRPr lang="en-US"/>
        </a:p>
      </dgm:t>
    </dgm:pt>
    <dgm:pt modelId="{8C75DAC6-4412-4F04-B08C-C39427D31C12}">
      <dgm:prSet phldrT="[Text]" custT="1"/>
      <dgm:spPr/>
      <dgm:t>
        <a:bodyPr/>
        <a:lstStyle/>
        <a:p>
          <a:pPr rtl="1"/>
          <a:endParaRPr lang="en-US" sz="1700" b="1" dirty="0">
            <a:cs typeface="B Zar" panose="00000400000000000000" pitchFamily="2" charset="-78"/>
          </a:endParaRPr>
        </a:p>
      </dgm:t>
    </dgm:pt>
    <dgm:pt modelId="{4376AF62-03EC-4D85-B41C-A1A44DED66DD}" type="parTrans" cxnId="{A7EC38C8-7154-4C33-BCC6-77B5438FEDDB}">
      <dgm:prSet/>
      <dgm:spPr/>
      <dgm:t>
        <a:bodyPr/>
        <a:lstStyle/>
        <a:p>
          <a:endParaRPr lang="en-US"/>
        </a:p>
      </dgm:t>
    </dgm:pt>
    <dgm:pt modelId="{FCFCEBAA-8EF8-4053-A14B-0E61840A41A5}" type="sibTrans" cxnId="{A7EC38C8-7154-4C33-BCC6-77B5438FEDDB}">
      <dgm:prSet/>
      <dgm:spPr/>
      <dgm:t>
        <a:bodyPr/>
        <a:lstStyle/>
        <a:p>
          <a:endParaRPr lang="en-US"/>
        </a:p>
      </dgm:t>
    </dgm:pt>
    <dgm:pt modelId="{15853689-9925-4E53-895E-D32A0727295E}">
      <dgm:prSet phldrT="[Text]" custT="1"/>
      <dgm:spPr/>
      <dgm:t>
        <a:bodyPr/>
        <a:lstStyle/>
        <a:p>
          <a:pPr rtl="1"/>
          <a:r>
            <a:rPr lang="fa-IR" sz="1700" b="1" dirty="0" smtClean="0">
              <a:cs typeface="B Zar" panose="00000400000000000000" pitchFamily="2" charset="-78"/>
            </a:rPr>
            <a:t>کدگذاری دیکشنری، فشرده سازی متن </a:t>
          </a:r>
          <a:r>
            <a:rPr lang="en-US" sz="1700" b="1" dirty="0" smtClean="0">
              <a:cs typeface="B Zar" panose="00000400000000000000" pitchFamily="2" charset="-78"/>
            </a:rPr>
            <a:t>ASCII</a:t>
          </a:r>
          <a:r>
            <a:rPr lang="fa-IR" sz="1700" b="1" dirty="0" smtClean="0">
              <a:cs typeface="B Zar" panose="00000400000000000000" pitchFamily="2" charset="-78"/>
            </a:rPr>
            <a:t> و کدگذاری هافمن از این روش استفاده می کنند. </a:t>
          </a:r>
          <a:endParaRPr lang="en-US" sz="1700" b="1" dirty="0">
            <a:cs typeface="B Zar" panose="00000400000000000000" pitchFamily="2" charset="-78"/>
          </a:endParaRPr>
        </a:p>
      </dgm:t>
    </dgm:pt>
    <dgm:pt modelId="{BEF10B4D-D2B4-4D60-9A09-81D664CEF4EB}" type="parTrans" cxnId="{9E38DB24-EF75-470C-999E-A4FA49B9D04D}">
      <dgm:prSet/>
      <dgm:spPr/>
      <dgm:t>
        <a:bodyPr/>
        <a:lstStyle/>
        <a:p>
          <a:endParaRPr lang="en-US"/>
        </a:p>
      </dgm:t>
    </dgm:pt>
    <dgm:pt modelId="{9C04A675-82D7-4962-8D72-9E5327F80C9D}" type="sibTrans" cxnId="{9E38DB24-EF75-470C-999E-A4FA49B9D04D}">
      <dgm:prSet/>
      <dgm:spPr/>
      <dgm:t>
        <a:bodyPr/>
        <a:lstStyle/>
        <a:p>
          <a:endParaRPr lang="en-US"/>
        </a:p>
      </dgm:t>
    </dgm:pt>
    <dgm:pt modelId="{614FF042-F779-4A3F-B673-05AB8910AF15}" type="pres">
      <dgm:prSet presAssocID="{5FD2DC42-6103-4F9D-93C3-5A3CB560104F}" presName="Name0" presStyleCnt="0">
        <dgm:presLayoutVars>
          <dgm:chMax/>
          <dgm:chPref val="3"/>
          <dgm:dir val="rev"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761D2D17-26AE-4A72-8968-E74905E0A517}" type="pres">
      <dgm:prSet presAssocID="{7A31A6A0-94B1-486A-B125-AEC520DFCEEA}" presName="composite" presStyleCnt="0"/>
      <dgm:spPr/>
    </dgm:pt>
    <dgm:pt modelId="{6B09A73F-946D-44D9-9436-63804E7A631E}" type="pres">
      <dgm:prSet presAssocID="{7A31A6A0-94B1-486A-B125-AEC520DFCEEA}" presName="FirstChild" presStyleLbl="revTx" presStyleIdx="0" presStyleCnt="4" custLinFactNeighborY="3374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B3B82C-FE56-4502-9723-791BF0AB63F0}" type="pres">
      <dgm:prSet presAssocID="{7A31A6A0-94B1-486A-B125-AEC520DFCEEA}" presName="Parent" presStyleLbl="alignNode1" presStyleIdx="0" presStyleCnt="2" custLinFactNeighborY="30520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63FAB8-92A0-463B-915F-099BFB68AE09}" type="pres">
      <dgm:prSet presAssocID="{7A31A6A0-94B1-486A-B125-AEC520DFCEEA}" presName="Accent" presStyleLbl="parChTrans1D1" presStyleIdx="0" presStyleCnt="2" custLinFactY="342468" custLinFactNeighborY="400000"/>
      <dgm:spPr/>
    </dgm:pt>
    <dgm:pt modelId="{D991F8D6-330B-404B-B1AB-B501E387710E}" type="pres">
      <dgm:prSet presAssocID="{7A31A6A0-94B1-486A-B125-AEC520DFCEEA}" presName="Child" presStyleLbl="revTx" presStyleIdx="1" presStyleCnt="4" custLinFactY="14372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24C2A3-D237-41F9-B7EF-8416B78FBDC4}" type="pres">
      <dgm:prSet presAssocID="{B3B5B764-94E8-416E-9E84-3D127BC553EF}" presName="sibTrans" presStyleCnt="0"/>
      <dgm:spPr/>
    </dgm:pt>
    <dgm:pt modelId="{06934C58-3B5F-49DD-B21F-E33E43C07734}" type="pres">
      <dgm:prSet presAssocID="{EC4BDC41-DD09-4859-976B-4F89458031A6}" presName="composite" presStyleCnt="0"/>
      <dgm:spPr/>
    </dgm:pt>
    <dgm:pt modelId="{7395F292-3AF6-4C45-9018-BC0EC3049E7E}" type="pres">
      <dgm:prSet presAssocID="{EC4BDC41-DD09-4859-976B-4F89458031A6}" presName="FirstChild" presStyleLbl="revTx" presStyleIdx="2" presStyleCnt="4" custLinFactNeighborY="1420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7C1D05-0E02-48A0-81E9-10D7E95B7A9F}" type="pres">
      <dgm:prSet presAssocID="{EC4BDC41-DD09-4859-976B-4F89458031A6}" presName="Parent" presStyleLbl="alignNode1" presStyleIdx="1" presStyleCnt="2" custLinFactNeighborY="14208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57B87A-D7DE-43E8-B4AB-B124E0F88103}" type="pres">
      <dgm:prSet presAssocID="{EC4BDC41-DD09-4859-976B-4F89458031A6}" presName="Accent" presStyleLbl="parChTrans1D1" presStyleIdx="1" presStyleCnt="2" custLinFactY="112624" custLinFactNeighborY="200000"/>
      <dgm:spPr/>
    </dgm:pt>
    <dgm:pt modelId="{E794F0BE-0944-4D06-BE54-74CD2A9EE1B8}" type="pres">
      <dgm:prSet presAssocID="{EC4BDC41-DD09-4859-976B-4F89458031A6}" presName="Child" presStyleLbl="revTx" presStyleIdx="3" presStyleCnt="4" custScaleY="72258" custLinFactNeighborY="371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BAD1DF98-8861-478C-A89D-B0FD3CEF50D0}" type="presOf" srcId="{EC4BDC41-DD09-4859-976B-4F89458031A6}" destId="{DC7C1D05-0E02-48A0-81E9-10D7E95B7A9F}" srcOrd="0" destOrd="0" presId="urn:microsoft.com/office/officeart/2011/layout/TabList"/>
    <dgm:cxn modelId="{E3B42713-2533-4F9F-A68D-F50BCF018F02}" type="presOf" srcId="{2BFDE791-42BF-47D2-B149-41DD3D4F377B}" destId="{D991F8D6-330B-404B-B1AB-B501E387710E}" srcOrd="0" destOrd="1" presId="urn:microsoft.com/office/officeart/2011/layout/TabList"/>
    <dgm:cxn modelId="{633930F7-9CFE-45E8-9713-14BEAE8F0F6D}" type="presOf" srcId="{02D53797-A252-4251-9B6A-926713839D05}" destId="{E794F0BE-0944-4D06-BE54-74CD2A9EE1B8}" srcOrd="0" destOrd="1" presId="urn:microsoft.com/office/officeart/2011/layout/TabList"/>
    <dgm:cxn modelId="{80E5BF79-B5F8-467F-83E2-0A4C0BCF84B2}" type="presOf" srcId="{7A31A6A0-94B1-486A-B125-AEC520DFCEEA}" destId="{60B3B82C-FE56-4502-9723-791BF0AB63F0}" srcOrd="0" destOrd="0" presId="urn:microsoft.com/office/officeart/2011/layout/TabList"/>
    <dgm:cxn modelId="{6CA7A572-5094-4BD7-9E04-FEB9AD33A09A}" srcId="{5FD2DC42-6103-4F9D-93C3-5A3CB560104F}" destId="{7A31A6A0-94B1-486A-B125-AEC520DFCEEA}" srcOrd="0" destOrd="0" parTransId="{EBCD71C6-5BF4-4F03-AE24-AB3995AA9EAB}" sibTransId="{B3B5B764-94E8-416E-9E84-3D127BC553EF}"/>
    <dgm:cxn modelId="{9E38DB24-EF75-470C-999E-A4FA49B9D04D}" srcId="{7A31A6A0-94B1-486A-B125-AEC520DFCEEA}" destId="{15853689-9925-4E53-895E-D32A0727295E}" srcOrd="3" destOrd="0" parTransId="{BEF10B4D-D2B4-4D60-9A09-81D664CEF4EB}" sibTransId="{9C04A675-82D7-4962-8D72-9E5327F80C9D}"/>
    <dgm:cxn modelId="{3124A580-C62E-41A7-A8A6-D0C1033EB71F}" srcId="{EC4BDC41-DD09-4859-976B-4F89458031A6}" destId="{02D53797-A252-4251-9B6A-926713839D05}" srcOrd="2" destOrd="0" parTransId="{E8158239-4EBC-44EE-BD69-DB4757E2BE4D}" sibTransId="{B9CB4B49-3BDE-4942-973C-BA15950AD04D}"/>
    <dgm:cxn modelId="{FE322FBD-0FA2-4BCD-91A8-4632A53FA94D}" srcId="{5FD2DC42-6103-4F9D-93C3-5A3CB560104F}" destId="{EC4BDC41-DD09-4859-976B-4F89458031A6}" srcOrd="1" destOrd="0" parTransId="{46A187EF-EC49-4E5B-88B3-AE8CD893DE31}" sibTransId="{13E9FDCD-3572-4C6A-91B2-B70CE4A3C7EF}"/>
    <dgm:cxn modelId="{FAC19CEA-8E44-4A2C-91F4-C38F5EC58AA0}" type="presOf" srcId="{707988BC-F85C-45E6-B2AB-8D1D54CBF794}" destId="{6B09A73F-946D-44D9-9436-63804E7A631E}" srcOrd="0" destOrd="0" presId="urn:microsoft.com/office/officeart/2011/layout/TabList"/>
    <dgm:cxn modelId="{42944CCB-67AA-4223-BDE6-F308A2AD6F56}" type="presOf" srcId="{5FD2DC42-6103-4F9D-93C3-5A3CB560104F}" destId="{614FF042-F779-4A3F-B673-05AB8910AF15}" srcOrd="0" destOrd="0" presId="urn:microsoft.com/office/officeart/2011/layout/TabList"/>
    <dgm:cxn modelId="{E15572FF-02E2-41F7-A78E-45D29C46B235}" srcId="{EC4BDC41-DD09-4859-976B-4F89458031A6}" destId="{8CF1A7FE-EBF5-4F31-8978-CF3C107E0195}" srcOrd="1" destOrd="0" parTransId="{E05FDBE8-6779-4C33-B60E-A4E2526C10CF}" sibTransId="{B3D35B08-6033-48F0-B124-9786D0E0DC0D}"/>
    <dgm:cxn modelId="{D2F96E1E-7ED3-408C-AB77-26BE55686BBB}" type="presOf" srcId="{15853689-9925-4E53-895E-D32A0727295E}" destId="{D991F8D6-330B-404B-B1AB-B501E387710E}" srcOrd="0" destOrd="2" presId="urn:microsoft.com/office/officeart/2011/layout/TabList"/>
    <dgm:cxn modelId="{3484DAE2-CCB8-4393-981C-F3BFF6DE697F}" type="presOf" srcId="{9C5E1F1D-C225-4CCD-87BB-B38D97C09A7D}" destId="{7395F292-3AF6-4C45-9018-BC0EC3049E7E}" srcOrd="0" destOrd="0" presId="urn:microsoft.com/office/officeart/2011/layout/TabList"/>
    <dgm:cxn modelId="{8316904D-F0B6-411F-8562-30DC712DC3AA}" srcId="{7A31A6A0-94B1-486A-B125-AEC520DFCEEA}" destId="{707988BC-F85C-45E6-B2AB-8D1D54CBF794}" srcOrd="0" destOrd="0" parTransId="{912D1F7C-7650-4AC0-BE97-6E1DC3BD3EAF}" sibTransId="{082F4644-3CC1-4B0F-97DD-06F01451565D}"/>
    <dgm:cxn modelId="{7C29CFF5-5CE9-40B3-BE01-A21C45C44468}" srcId="{7A31A6A0-94B1-486A-B125-AEC520DFCEEA}" destId="{2BFDE791-42BF-47D2-B149-41DD3D4F377B}" srcOrd="2" destOrd="0" parTransId="{B1CB1160-372E-46C8-B6E1-D46188B273AD}" sibTransId="{A72FDD9B-4394-4B08-B661-641BA0936688}"/>
    <dgm:cxn modelId="{25271EEC-94D8-470A-98C7-02733390A6B5}" type="presOf" srcId="{8C75DAC6-4412-4F04-B08C-C39427D31C12}" destId="{D991F8D6-330B-404B-B1AB-B501E387710E}" srcOrd="0" destOrd="0" presId="urn:microsoft.com/office/officeart/2011/layout/TabList"/>
    <dgm:cxn modelId="{AD5223AE-9A32-4C33-9B67-6C3426EFC7A5}" type="presOf" srcId="{8CF1A7FE-EBF5-4F31-8978-CF3C107E0195}" destId="{E794F0BE-0944-4D06-BE54-74CD2A9EE1B8}" srcOrd="0" destOrd="0" presId="urn:microsoft.com/office/officeart/2011/layout/TabList"/>
    <dgm:cxn modelId="{6DEDC666-6E31-47A9-A262-8A1964E357DB}" srcId="{EC4BDC41-DD09-4859-976B-4F89458031A6}" destId="{9C5E1F1D-C225-4CCD-87BB-B38D97C09A7D}" srcOrd="0" destOrd="0" parTransId="{96800D19-7077-4E42-93B8-7ECFE7EBDF85}" sibTransId="{455720E6-14D4-4B6A-8AD2-0E7C99E6F6F1}"/>
    <dgm:cxn modelId="{A7EC38C8-7154-4C33-BCC6-77B5438FEDDB}" srcId="{7A31A6A0-94B1-486A-B125-AEC520DFCEEA}" destId="{8C75DAC6-4412-4F04-B08C-C39427D31C12}" srcOrd="1" destOrd="0" parTransId="{4376AF62-03EC-4D85-B41C-A1A44DED66DD}" sibTransId="{FCFCEBAA-8EF8-4053-A14B-0E61840A41A5}"/>
    <dgm:cxn modelId="{B0B2853C-C801-44BE-B407-0907E81E0D9C}" type="presParOf" srcId="{614FF042-F779-4A3F-B673-05AB8910AF15}" destId="{761D2D17-26AE-4A72-8968-E74905E0A517}" srcOrd="0" destOrd="0" presId="urn:microsoft.com/office/officeart/2011/layout/TabList"/>
    <dgm:cxn modelId="{B48F44EE-D35A-4225-81F4-2C7F1E6F7C1C}" type="presParOf" srcId="{761D2D17-26AE-4A72-8968-E74905E0A517}" destId="{6B09A73F-946D-44D9-9436-63804E7A631E}" srcOrd="0" destOrd="0" presId="urn:microsoft.com/office/officeart/2011/layout/TabList"/>
    <dgm:cxn modelId="{124D9991-2B65-47FF-A463-FF262E70AF51}" type="presParOf" srcId="{761D2D17-26AE-4A72-8968-E74905E0A517}" destId="{60B3B82C-FE56-4502-9723-791BF0AB63F0}" srcOrd="1" destOrd="0" presId="urn:microsoft.com/office/officeart/2011/layout/TabList"/>
    <dgm:cxn modelId="{6A6534B6-1204-4550-A74B-011C00811672}" type="presParOf" srcId="{761D2D17-26AE-4A72-8968-E74905E0A517}" destId="{EA63FAB8-92A0-463B-915F-099BFB68AE09}" srcOrd="2" destOrd="0" presId="urn:microsoft.com/office/officeart/2011/layout/TabList"/>
    <dgm:cxn modelId="{EE903BBE-D3C0-4841-AFA6-240A72939FB2}" type="presParOf" srcId="{614FF042-F779-4A3F-B673-05AB8910AF15}" destId="{D991F8D6-330B-404B-B1AB-B501E387710E}" srcOrd="1" destOrd="0" presId="urn:microsoft.com/office/officeart/2011/layout/TabList"/>
    <dgm:cxn modelId="{A9203F15-5070-4A8D-9A52-3B0788B6EDB4}" type="presParOf" srcId="{614FF042-F779-4A3F-B673-05AB8910AF15}" destId="{A524C2A3-D237-41F9-B7EF-8416B78FBDC4}" srcOrd="2" destOrd="0" presId="urn:microsoft.com/office/officeart/2011/layout/TabList"/>
    <dgm:cxn modelId="{54B814B1-6B34-44A6-AA98-55E57059AAF3}" type="presParOf" srcId="{614FF042-F779-4A3F-B673-05AB8910AF15}" destId="{06934C58-3B5F-49DD-B21F-E33E43C07734}" srcOrd="3" destOrd="0" presId="urn:microsoft.com/office/officeart/2011/layout/TabList"/>
    <dgm:cxn modelId="{F9AAAECC-1C9B-425E-9EFA-83B2FEC7DA95}" type="presParOf" srcId="{06934C58-3B5F-49DD-B21F-E33E43C07734}" destId="{7395F292-3AF6-4C45-9018-BC0EC3049E7E}" srcOrd="0" destOrd="0" presId="urn:microsoft.com/office/officeart/2011/layout/TabList"/>
    <dgm:cxn modelId="{9FDA874A-0D4F-4384-AF01-9D06DFA2AA43}" type="presParOf" srcId="{06934C58-3B5F-49DD-B21F-E33E43C07734}" destId="{DC7C1D05-0E02-48A0-81E9-10D7E95B7A9F}" srcOrd="1" destOrd="0" presId="urn:microsoft.com/office/officeart/2011/layout/TabList"/>
    <dgm:cxn modelId="{F2A8BE55-93A2-47DE-9A77-553C8BBCC188}" type="presParOf" srcId="{06934C58-3B5F-49DD-B21F-E33E43C07734}" destId="{BD57B87A-D7DE-43E8-B4AB-B124E0F88103}" srcOrd="2" destOrd="0" presId="urn:microsoft.com/office/officeart/2011/layout/TabList"/>
    <dgm:cxn modelId="{58C6FB34-A19D-4141-9512-073E8310E82A}" type="presParOf" srcId="{614FF042-F779-4A3F-B673-05AB8910AF15}" destId="{E794F0BE-0944-4D06-BE54-74CD2A9EE1B8}" srcOrd="4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FD2DC42-6103-4F9D-93C3-5A3CB560104F}" type="doc">
      <dgm:prSet loTypeId="urn:microsoft.com/office/officeart/2011/layout/Tab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31A6A0-94B1-486A-B125-AEC520DFCEEA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fa-IR" sz="2000" b="1" dirty="0" smtClean="0">
              <a:cs typeface="B Zar" panose="00000400000000000000" pitchFamily="2" charset="-78"/>
            </a:rPr>
            <a:t>کدگذاری دیکشنری</a:t>
          </a:r>
          <a:endParaRPr lang="en-US" sz="2000" b="1" dirty="0">
            <a:cs typeface="B Zar" panose="00000400000000000000" pitchFamily="2" charset="-78"/>
          </a:endParaRPr>
        </a:p>
      </dgm:t>
    </dgm:pt>
    <dgm:pt modelId="{EBCD71C6-5BF4-4F03-AE24-AB3995AA9EAB}" type="parTrans" cxnId="{6CA7A572-5094-4BD7-9E04-FEB9AD33A09A}">
      <dgm:prSet/>
      <dgm:spPr/>
      <dgm:t>
        <a:bodyPr/>
        <a:lstStyle/>
        <a:p>
          <a:endParaRPr lang="en-US"/>
        </a:p>
      </dgm:t>
    </dgm:pt>
    <dgm:pt modelId="{B3B5B764-94E8-416E-9E84-3D127BC553EF}" type="sibTrans" cxnId="{6CA7A572-5094-4BD7-9E04-FEB9AD33A09A}">
      <dgm:prSet/>
      <dgm:spPr/>
      <dgm:t>
        <a:bodyPr/>
        <a:lstStyle/>
        <a:p>
          <a:endParaRPr lang="en-US"/>
        </a:p>
      </dgm:t>
    </dgm:pt>
    <dgm:pt modelId="{707988BC-F85C-45E6-B2AB-8D1D54CBF794}">
      <dgm:prSet phldrT="[Text]" custT="1"/>
      <dgm:spPr/>
      <dgm:t>
        <a:bodyPr/>
        <a:lstStyle/>
        <a:p>
          <a:r>
            <a:rPr lang="fa-IR" sz="1800" b="1" dirty="0" smtClean="0">
              <a:cs typeface="B Zar" panose="00000400000000000000" pitchFamily="2" charset="-78"/>
            </a:rPr>
            <a:t>از </a:t>
          </a:r>
          <a:r>
            <a:rPr lang="ar-SA" sz="1800" b="1" dirty="0" smtClean="0">
              <a:cs typeface="B Zar" panose="00000400000000000000" pitchFamily="2" charset="-78"/>
            </a:rPr>
            <a:t>رشته های تکراری متن</a:t>
          </a:r>
          <a:r>
            <a:rPr lang="fa-IR" sz="1800" b="1" dirty="0" smtClean="0">
              <a:cs typeface="B Zar" panose="00000400000000000000" pitchFamily="2" charset="-78"/>
            </a:rPr>
            <a:t> استفاده می کند و آن ها</a:t>
          </a:r>
          <a:r>
            <a:rPr lang="ar-SA" sz="1800" b="1" dirty="0" smtClean="0">
              <a:cs typeface="B Zar" panose="00000400000000000000" pitchFamily="2" charset="-78"/>
            </a:rPr>
            <a:t> را با منابع جایگزین می کند</a:t>
          </a:r>
          <a:r>
            <a:rPr lang="fa-IR" sz="1800" b="1" dirty="0" smtClean="0">
              <a:cs typeface="B Zar" panose="00000400000000000000" pitchFamily="2" charset="-78"/>
            </a:rPr>
            <a:t>.</a:t>
          </a:r>
          <a:endParaRPr lang="en-US" sz="1800" b="1" dirty="0">
            <a:cs typeface="B Zar" panose="00000400000000000000" pitchFamily="2" charset="-78"/>
          </a:endParaRPr>
        </a:p>
      </dgm:t>
    </dgm:pt>
    <dgm:pt modelId="{912D1F7C-7650-4AC0-BE97-6E1DC3BD3EAF}" type="parTrans" cxnId="{8316904D-F0B6-411F-8562-30DC712DC3AA}">
      <dgm:prSet/>
      <dgm:spPr/>
      <dgm:t>
        <a:bodyPr/>
        <a:lstStyle/>
        <a:p>
          <a:endParaRPr lang="en-US"/>
        </a:p>
      </dgm:t>
    </dgm:pt>
    <dgm:pt modelId="{082F4644-3CC1-4B0F-97DD-06F01451565D}" type="sibTrans" cxnId="{8316904D-F0B6-411F-8562-30DC712DC3AA}">
      <dgm:prSet/>
      <dgm:spPr/>
      <dgm:t>
        <a:bodyPr/>
        <a:lstStyle/>
        <a:p>
          <a:endParaRPr lang="en-US"/>
        </a:p>
      </dgm:t>
    </dgm:pt>
    <dgm:pt modelId="{2BFDE791-42BF-47D2-B149-41DD3D4F377B}">
      <dgm:prSet phldrT="[Text]" custT="1"/>
      <dgm:spPr/>
      <dgm:t>
        <a:bodyPr/>
        <a:lstStyle/>
        <a:p>
          <a:pPr rtl="1"/>
          <a:r>
            <a:rPr lang="fa-IR" sz="1400" b="1" dirty="0" smtClean="0">
              <a:cs typeface="B Zar" panose="00000400000000000000" pitchFamily="2" charset="-78"/>
            </a:rPr>
            <a:t>الگوریتم های </a:t>
          </a:r>
          <a:r>
            <a:rPr lang="en-US" sz="1400" b="1" dirty="0" smtClean="0">
              <a:cs typeface="B Zar" panose="00000400000000000000" pitchFamily="2" charset="-78"/>
            </a:rPr>
            <a:t>LZ77</a:t>
          </a:r>
          <a:r>
            <a:rPr lang="fa-IR" sz="1400" b="1" dirty="0" smtClean="0">
              <a:cs typeface="B Zar" panose="00000400000000000000" pitchFamily="2" charset="-78"/>
            </a:rPr>
            <a:t>، </a:t>
          </a:r>
          <a:r>
            <a:rPr lang="en-US" sz="1400" b="1" dirty="0" smtClean="0">
              <a:cs typeface="B Zar" panose="00000400000000000000" pitchFamily="2" charset="-78"/>
            </a:rPr>
            <a:t>LZ78</a:t>
          </a:r>
          <a:r>
            <a:rPr lang="fa-IR" sz="1400" b="1" dirty="0" smtClean="0">
              <a:cs typeface="B Zar" panose="00000400000000000000" pitchFamily="2" charset="-78"/>
            </a:rPr>
            <a:t>، </a:t>
          </a:r>
          <a:r>
            <a:rPr lang="en-US" sz="1400" b="1" dirty="0" smtClean="0">
              <a:cs typeface="B Zar" panose="00000400000000000000" pitchFamily="2" charset="-78"/>
            </a:rPr>
            <a:t>LZW</a:t>
          </a:r>
          <a:r>
            <a:rPr lang="fa-IR" sz="1400" b="1" dirty="0" smtClean="0">
              <a:cs typeface="B Zar" panose="00000400000000000000" pitchFamily="2" charset="-78"/>
            </a:rPr>
            <a:t> و </a:t>
          </a:r>
          <a:r>
            <a:rPr lang="en-US" sz="1400" b="1" dirty="0" smtClean="0">
              <a:cs typeface="B Zar" panose="00000400000000000000" pitchFamily="2" charset="-78"/>
            </a:rPr>
            <a:t>Re-pair</a:t>
          </a:r>
          <a:r>
            <a:rPr lang="fa-IR" sz="1400" b="1" dirty="0" smtClean="0">
              <a:cs typeface="B Zar" panose="00000400000000000000" pitchFamily="2" charset="-78"/>
            </a:rPr>
            <a:t> از کدگذاری دیکشنری استفاده می کنند. </a:t>
          </a:r>
          <a:endParaRPr lang="en-US" sz="1400" b="1" dirty="0">
            <a:cs typeface="B Zar" panose="00000400000000000000" pitchFamily="2" charset="-78"/>
          </a:endParaRPr>
        </a:p>
      </dgm:t>
    </dgm:pt>
    <dgm:pt modelId="{B1CB1160-372E-46C8-B6E1-D46188B273AD}" type="parTrans" cxnId="{7C29CFF5-5CE9-40B3-BE01-A21C45C44468}">
      <dgm:prSet/>
      <dgm:spPr/>
      <dgm:t>
        <a:bodyPr/>
        <a:lstStyle/>
        <a:p>
          <a:endParaRPr lang="en-US"/>
        </a:p>
      </dgm:t>
    </dgm:pt>
    <dgm:pt modelId="{A72FDD9B-4394-4B08-B661-641BA0936688}" type="sibTrans" cxnId="{7C29CFF5-5CE9-40B3-BE01-A21C45C44468}">
      <dgm:prSet/>
      <dgm:spPr/>
      <dgm:t>
        <a:bodyPr/>
        <a:lstStyle/>
        <a:p>
          <a:endParaRPr lang="en-US"/>
        </a:p>
      </dgm:t>
    </dgm:pt>
    <dgm:pt modelId="{EC4BDC41-DD09-4859-976B-4F89458031A6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sz="2000" b="1" dirty="0" smtClean="0">
              <a:cs typeface="B Zar" panose="00000400000000000000" pitchFamily="2" charset="-78"/>
            </a:rPr>
            <a:t>فشرده سازی </a:t>
          </a:r>
          <a:r>
            <a:rPr lang="en-US" sz="2000" b="1" dirty="0" smtClean="0">
              <a:cs typeface="B Zar" panose="00000400000000000000" pitchFamily="2" charset="-78"/>
            </a:rPr>
            <a:t>ASCII</a:t>
          </a:r>
          <a:endParaRPr lang="en-US" sz="2000" b="1" dirty="0">
            <a:cs typeface="B Zar" panose="00000400000000000000" pitchFamily="2" charset="-78"/>
          </a:endParaRPr>
        </a:p>
      </dgm:t>
    </dgm:pt>
    <dgm:pt modelId="{46A187EF-EC49-4E5B-88B3-AE8CD893DE31}" type="parTrans" cxnId="{FE322FBD-0FA2-4BCD-91A8-4632A53FA94D}">
      <dgm:prSet/>
      <dgm:spPr/>
      <dgm:t>
        <a:bodyPr/>
        <a:lstStyle/>
        <a:p>
          <a:endParaRPr lang="en-US"/>
        </a:p>
      </dgm:t>
    </dgm:pt>
    <dgm:pt modelId="{13E9FDCD-3572-4C6A-91B2-B70CE4A3C7EF}" type="sibTrans" cxnId="{FE322FBD-0FA2-4BCD-91A8-4632A53FA94D}">
      <dgm:prSet/>
      <dgm:spPr/>
      <dgm:t>
        <a:bodyPr/>
        <a:lstStyle/>
        <a:p>
          <a:endParaRPr lang="en-US"/>
        </a:p>
      </dgm:t>
    </dgm:pt>
    <dgm:pt modelId="{9C5E1F1D-C225-4CCD-87BB-B38D97C09A7D}">
      <dgm:prSet phldrT="[Text]" custT="1"/>
      <dgm:spPr/>
      <dgm:t>
        <a:bodyPr/>
        <a:lstStyle/>
        <a:p>
          <a:r>
            <a:rPr lang="fa-IR" sz="1800" b="1" dirty="0" smtClean="0">
              <a:cs typeface="B Zar" panose="00000400000000000000" pitchFamily="2" charset="-78"/>
            </a:rPr>
            <a:t>ی</a:t>
          </a:r>
          <a:r>
            <a:rPr lang="ar-SA" sz="1800" b="1" dirty="0" smtClean="0">
              <a:cs typeface="B Zar" panose="00000400000000000000" pitchFamily="2" charset="-78"/>
            </a:rPr>
            <a:t>ک کدگذاری متنی است که به طور گسترده  برای متنی که کاراکترها و نمادهای</a:t>
          </a:r>
          <a:r>
            <a:rPr lang="fa-IR" sz="1800" b="1" dirty="0" smtClean="0">
              <a:cs typeface="B Zar" panose="00000400000000000000" pitchFamily="2" charset="-78"/>
            </a:rPr>
            <a:t>ی</a:t>
          </a:r>
          <a:r>
            <a:rPr lang="ar-SA" sz="1800" b="1" dirty="0" smtClean="0">
              <a:cs typeface="B Zar" panose="00000400000000000000" pitchFamily="2" charset="-78"/>
            </a:rPr>
            <a:t> </a:t>
          </a:r>
          <a:r>
            <a:rPr lang="fa-IR" sz="1800" b="1" dirty="0" smtClean="0">
              <a:cs typeface="B Zar" panose="00000400000000000000" pitchFamily="2" charset="-78"/>
            </a:rPr>
            <a:t>با</a:t>
          </a:r>
          <a:r>
            <a:rPr lang="ar-SA" sz="1800" b="1" dirty="0" smtClean="0">
              <a:cs typeface="B Zar" panose="00000400000000000000" pitchFamily="2" charset="-78"/>
            </a:rPr>
            <a:t> تنوع</a:t>
          </a:r>
          <a:r>
            <a:rPr lang="fa-IR" sz="1800" b="1" dirty="0" smtClean="0">
              <a:cs typeface="B Zar" panose="00000400000000000000" pitchFamily="2" charset="-78"/>
            </a:rPr>
            <a:t> زیاد</a:t>
          </a:r>
          <a:r>
            <a:rPr lang="ar-SA" sz="1800" b="1" dirty="0" smtClean="0">
              <a:cs typeface="B Zar" panose="00000400000000000000" pitchFamily="2" charset="-78"/>
            </a:rPr>
            <a:t> ندارد، استفاده می شود</a:t>
          </a:r>
          <a:r>
            <a:rPr lang="fa-IR" sz="1800" b="1" dirty="0" smtClean="0">
              <a:cs typeface="B Zar" panose="00000400000000000000" pitchFamily="2" charset="-78"/>
            </a:rPr>
            <a:t>.</a:t>
          </a:r>
          <a:r>
            <a:rPr lang="ar-SA" sz="1800" b="1" dirty="0" smtClean="0">
              <a:cs typeface="B Zar" panose="00000400000000000000" pitchFamily="2" charset="-78"/>
            </a:rPr>
            <a:t> </a:t>
          </a:r>
          <a:endParaRPr lang="en-US" sz="1800" b="1" dirty="0">
            <a:cs typeface="B Zar" panose="00000400000000000000" pitchFamily="2" charset="-78"/>
          </a:endParaRPr>
        </a:p>
      </dgm:t>
    </dgm:pt>
    <dgm:pt modelId="{96800D19-7077-4E42-93B8-7ECFE7EBDF85}" type="parTrans" cxnId="{6DEDC666-6E31-47A9-A262-8A1964E357DB}">
      <dgm:prSet/>
      <dgm:spPr/>
      <dgm:t>
        <a:bodyPr/>
        <a:lstStyle/>
        <a:p>
          <a:endParaRPr lang="en-US"/>
        </a:p>
      </dgm:t>
    </dgm:pt>
    <dgm:pt modelId="{455720E6-14D4-4B6A-8AD2-0E7C99E6F6F1}" type="sibTrans" cxnId="{6DEDC666-6E31-47A9-A262-8A1964E357DB}">
      <dgm:prSet/>
      <dgm:spPr/>
      <dgm:t>
        <a:bodyPr/>
        <a:lstStyle/>
        <a:p>
          <a:endParaRPr lang="en-US"/>
        </a:p>
      </dgm:t>
    </dgm:pt>
    <dgm:pt modelId="{02D53797-A252-4251-9B6A-926713839D05}">
      <dgm:prSet phldrT="[Text]" custT="1"/>
      <dgm:spPr/>
      <dgm:t>
        <a:bodyPr/>
        <a:lstStyle/>
        <a:p>
          <a:pPr rtl="1"/>
          <a:r>
            <a:rPr lang="fa-IR" sz="1400" b="1" dirty="0" smtClean="0">
              <a:cs typeface="B Zar" panose="00000400000000000000" pitchFamily="2" charset="-78"/>
            </a:rPr>
            <a:t>الگوریتم </a:t>
          </a:r>
          <a:r>
            <a:rPr lang="en-US" sz="1400" b="1" dirty="0" err="1" smtClean="0">
              <a:cs typeface="B Zar" panose="00000400000000000000" pitchFamily="2" charset="-78"/>
            </a:rPr>
            <a:t>Shoco</a:t>
          </a:r>
          <a:r>
            <a:rPr lang="fa-IR" sz="1400" b="1" dirty="0" smtClean="0">
              <a:cs typeface="B Zar" panose="00000400000000000000" pitchFamily="2" charset="-78"/>
            </a:rPr>
            <a:t> از فشرده سازی </a:t>
          </a:r>
          <a:r>
            <a:rPr lang="en-US" sz="1400" b="1" dirty="0" smtClean="0">
              <a:cs typeface="B Zar" panose="00000400000000000000" pitchFamily="2" charset="-78"/>
            </a:rPr>
            <a:t>ASCII</a:t>
          </a:r>
          <a:r>
            <a:rPr lang="fa-IR" sz="1400" b="1" dirty="0" smtClean="0">
              <a:cs typeface="B Zar" panose="00000400000000000000" pitchFamily="2" charset="-78"/>
            </a:rPr>
            <a:t> استفاده می کند و برای متن های مناسب خیلی سریع است.</a:t>
          </a:r>
          <a:endParaRPr lang="en-US" sz="1400" b="1" dirty="0">
            <a:cs typeface="B Zar" panose="00000400000000000000" pitchFamily="2" charset="-78"/>
          </a:endParaRPr>
        </a:p>
      </dgm:t>
    </dgm:pt>
    <dgm:pt modelId="{E8158239-4EBC-44EE-BD69-DB4757E2BE4D}" type="parTrans" cxnId="{3124A580-C62E-41A7-A8A6-D0C1033EB71F}">
      <dgm:prSet/>
      <dgm:spPr/>
      <dgm:t>
        <a:bodyPr/>
        <a:lstStyle/>
        <a:p>
          <a:endParaRPr lang="en-US"/>
        </a:p>
      </dgm:t>
    </dgm:pt>
    <dgm:pt modelId="{B9CB4B49-3BDE-4942-973C-BA15950AD04D}" type="sibTrans" cxnId="{3124A580-C62E-41A7-A8A6-D0C1033EB71F}">
      <dgm:prSet/>
      <dgm:spPr/>
      <dgm:t>
        <a:bodyPr/>
        <a:lstStyle/>
        <a:p>
          <a:endParaRPr lang="en-US"/>
        </a:p>
      </dgm:t>
    </dgm:pt>
    <dgm:pt modelId="{8CF1A7FE-EBF5-4F31-8978-CF3C107E0195}">
      <dgm:prSet phldrT="[Text]" custT="1"/>
      <dgm:spPr/>
      <dgm:t>
        <a:bodyPr/>
        <a:lstStyle/>
        <a:p>
          <a:pPr rtl="1"/>
          <a:endParaRPr lang="en-US" sz="1700" b="1" dirty="0">
            <a:cs typeface="B Zar" panose="00000400000000000000" pitchFamily="2" charset="-78"/>
          </a:endParaRPr>
        </a:p>
      </dgm:t>
    </dgm:pt>
    <dgm:pt modelId="{E05FDBE8-6779-4C33-B60E-A4E2526C10CF}" type="parTrans" cxnId="{E15572FF-02E2-41F7-A78E-45D29C46B235}">
      <dgm:prSet/>
      <dgm:spPr/>
      <dgm:t>
        <a:bodyPr/>
        <a:lstStyle/>
        <a:p>
          <a:endParaRPr lang="en-US"/>
        </a:p>
      </dgm:t>
    </dgm:pt>
    <dgm:pt modelId="{B3D35B08-6033-48F0-B124-9786D0E0DC0D}" type="sibTrans" cxnId="{E15572FF-02E2-41F7-A78E-45D29C46B235}">
      <dgm:prSet/>
      <dgm:spPr/>
      <dgm:t>
        <a:bodyPr/>
        <a:lstStyle/>
        <a:p>
          <a:endParaRPr lang="en-US"/>
        </a:p>
      </dgm:t>
    </dgm:pt>
    <dgm:pt modelId="{8C75DAC6-4412-4F04-B08C-C39427D31C12}">
      <dgm:prSet phldrT="[Text]" custT="1"/>
      <dgm:spPr/>
      <dgm:t>
        <a:bodyPr/>
        <a:lstStyle/>
        <a:p>
          <a:pPr rtl="1"/>
          <a:endParaRPr lang="en-US" sz="1700" b="1" dirty="0">
            <a:cs typeface="B Zar" panose="00000400000000000000" pitchFamily="2" charset="-78"/>
          </a:endParaRPr>
        </a:p>
      </dgm:t>
    </dgm:pt>
    <dgm:pt modelId="{4376AF62-03EC-4D85-B41C-A1A44DED66DD}" type="parTrans" cxnId="{A7EC38C8-7154-4C33-BCC6-77B5438FEDDB}">
      <dgm:prSet/>
      <dgm:spPr/>
      <dgm:t>
        <a:bodyPr/>
        <a:lstStyle/>
        <a:p>
          <a:endParaRPr lang="en-US"/>
        </a:p>
      </dgm:t>
    </dgm:pt>
    <dgm:pt modelId="{FCFCEBAA-8EF8-4053-A14B-0E61840A41A5}" type="sibTrans" cxnId="{A7EC38C8-7154-4C33-BCC6-77B5438FEDDB}">
      <dgm:prSet/>
      <dgm:spPr/>
      <dgm:t>
        <a:bodyPr/>
        <a:lstStyle/>
        <a:p>
          <a:endParaRPr lang="en-US"/>
        </a:p>
      </dgm:t>
    </dgm:pt>
    <dgm:pt modelId="{55979084-F765-48A2-81D5-FDB960DD24EB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r>
            <a:rPr lang="fa-IR" sz="2000" b="1" dirty="0" smtClean="0">
              <a:cs typeface="B Zar" panose="00000400000000000000" pitchFamily="2" charset="-78"/>
            </a:rPr>
            <a:t>کدگذاری هافمن</a:t>
          </a:r>
          <a:endParaRPr lang="en-US" sz="2000" b="1" dirty="0">
            <a:cs typeface="B Zar" panose="00000400000000000000" pitchFamily="2" charset="-78"/>
          </a:endParaRPr>
        </a:p>
      </dgm:t>
    </dgm:pt>
    <dgm:pt modelId="{95EC065F-7C02-4959-B036-C1AB5F0F2F27}" type="parTrans" cxnId="{AA6BB5BA-317B-43EE-92CE-82F6E8A9D523}">
      <dgm:prSet/>
      <dgm:spPr/>
      <dgm:t>
        <a:bodyPr/>
        <a:lstStyle/>
        <a:p>
          <a:endParaRPr lang="en-US"/>
        </a:p>
      </dgm:t>
    </dgm:pt>
    <dgm:pt modelId="{90CA42FE-9C6E-483F-8E45-97DD14BA1FD9}" type="sibTrans" cxnId="{AA6BB5BA-317B-43EE-92CE-82F6E8A9D523}">
      <dgm:prSet/>
      <dgm:spPr/>
      <dgm:t>
        <a:bodyPr/>
        <a:lstStyle/>
        <a:p>
          <a:endParaRPr lang="en-US"/>
        </a:p>
      </dgm:t>
    </dgm:pt>
    <dgm:pt modelId="{3C8EEB1C-8EC2-4902-A7AB-44156D6B20C3}">
      <dgm:prSet phldrT="[Text]" custT="1"/>
      <dgm:spPr/>
      <dgm:t>
        <a:bodyPr/>
        <a:lstStyle/>
        <a:p>
          <a:r>
            <a:rPr lang="ar-SA" sz="1800" b="1" dirty="0" smtClean="0">
              <a:cs typeface="B Zar" panose="00000400000000000000" pitchFamily="2" charset="-78"/>
            </a:rPr>
            <a:t>کدگذاری هافمن یک رمزگذار آنتروپی است، به این معنی که داده ها را بر اساس </a:t>
          </a:r>
          <a:r>
            <a:rPr lang="fa-IR" sz="1800" b="1" dirty="0" smtClean="0">
              <a:cs typeface="B Zar" panose="00000400000000000000" pitchFamily="2" charset="-78"/>
            </a:rPr>
            <a:t>تکرار</a:t>
          </a:r>
          <a:r>
            <a:rPr lang="ar-SA" sz="1800" b="1" dirty="0" smtClean="0">
              <a:cs typeface="B Zar" panose="00000400000000000000" pitchFamily="2" charset="-78"/>
            </a:rPr>
            <a:t> نماد، فشرده می کند</a:t>
          </a:r>
          <a:r>
            <a:rPr lang="fa-IR" sz="1800" b="1" dirty="0" smtClean="0">
              <a:cs typeface="B Zar" panose="00000400000000000000" pitchFamily="2" charset="-78"/>
            </a:rPr>
            <a:t> و یک درخت دودویی می سازد.</a:t>
          </a:r>
          <a:endParaRPr lang="en-US" sz="1800" b="1" dirty="0">
            <a:cs typeface="B Zar" panose="00000400000000000000" pitchFamily="2" charset="-78"/>
          </a:endParaRPr>
        </a:p>
      </dgm:t>
    </dgm:pt>
    <dgm:pt modelId="{7C74A92A-518E-40F4-8808-1B2403005296}" type="parTrans" cxnId="{D34F683C-1F23-4B2B-9639-72A702A64F82}">
      <dgm:prSet/>
      <dgm:spPr/>
      <dgm:t>
        <a:bodyPr/>
        <a:lstStyle/>
        <a:p>
          <a:endParaRPr lang="en-US"/>
        </a:p>
      </dgm:t>
    </dgm:pt>
    <dgm:pt modelId="{BE0E7F56-07C6-441C-9841-82D8340B6C96}" type="sibTrans" cxnId="{D34F683C-1F23-4B2B-9639-72A702A64F82}">
      <dgm:prSet/>
      <dgm:spPr/>
      <dgm:t>
        <a:bodyPr/>
        <a:lstStyle/>
        <a:p>
          <a:endParaRPr lang="en-US"/>
        </a:p>
      </dgm:t>
    </dgm:pt>
    <dgm:pt modelId="{37923CCC-E996-49E2-9360-DFE0BE81F6AA}">
      <dgm:prSet phldrT="[Text]"/>
      <dgm:spPr/>
      <dgm:t>
        <a:bodyPr/>
        <a:lstStyle/>
        <a:p>
          <a:pPr rtl="1"/>
          <a:endParaRPr lang="en-US" sz="2900" b="1" dirty="0">
            <a:cs typeface="B Zar" panose="00000400000000000000" pitchFamily="2" charset="-78"/>
          </a:endParaRPr>
        </a:p>
      </dgm:t>
    </dgm:pt>
    <dgm:pt modelId="{9B26184D-76BE-4B97-B741-AF6FADDC75E5}" type="parTrans" cxnId="{213D8476-40B1-4F75-9B3A-E684AE3C4700}">
      <dgm:prSet/>
      <dgm:spPr/>
      <dgm:t>
        <a:bodyPr/>
        <a:lstStyle/>
        <a:p>
          <a:endParaRPr lang="en-US"/>
        </a:p>
      </dgm:t>
    </dgm:pt>
    <dgm:pt modelId="{3D27E06E-53A9-4EBB-B5D1-1971E28EB5C9}" type="sibTrans" cxnId="{213D8476-40B1-4F75-9B3A-E684AE3C4700}">
      <dgm:prSet/>
      <dgm:spPr/>
      <dgm:t>
        <a:bodyPr/>
        <a:lstStyle/>
        <a:p>
          <a:endParaRPr lang="en-US"/>
        </a:p>
      </dgm:t>
    </dgm:pt>
    <dgm:pt modelId="{23C92D9A-4BEE-4F56-96D6-E00635FA7B8A}">
      <dgm:prSet phldrT="[Text]" custT="1"/>
      <dgm:spPr/>
      <dgm:t>
        <a:bodyPr/>
        <a:lstStyle/>
        <a:p>
          <a:pPr rtl="1"/>
          <a:r>
            <a:rPr lang="fa-IR" sz="1400" b="1" dirty="0" smtClean="0">
              <a:cs typeface="B Zar" panose="00000400000000000000" pitchFamily="2" charset="-78"/>
            </a:rPr>
            <a:t>کدگذاری هافمن اغلب با کدگذاری حسابی مقایسه می شود که </a:t>
          </a:r>
          <a:r>
            <a:rPr lang="ar-SA" sz="1400" b="1" dirty="0" smtClean="0">
              <a:cs typeface="B Zar" panose="00000400000000000000" pitchFamily="2" charset="-78"/>
            </a:rPr>
            <a:t>کدگذاری هافمن سریع تر از کدگذاری حسابی است، اما کدگذاری حسابی به طور کلی نسبت فشرده سازی بهتری دارد</a:t>
          </a:r>
          <a:r>
            <a:rPr lang="fa-IR" sz="1400" b="1" dirty="0" smtClean="0">
              <a:cs typeface="B Zar" panose="00000400000000000000" pitchFamily="2" charset="-78"/>
            </a:rPr>
            <a:t>.</a:t>
          </a:r>
          <a:endParaRPr lang="en-US" sz="1400" b="1" dirty="0">
            <a:cs typeface="B Zar" panose="00000400000000000000" pitchFamily="2" charset="-78"/>
          </a:endParaRPr>
        </a:p>
      </dgm:t>
    </dgm:pt>
    <dgm:pt modelId="{0BEFEB40-5FD0-47D1-BA89-ACD16FFA463B}" type="parTrans" cxnId="{F04E5437-A8DB-4EF6-AE1D-88DD82542F66}">
      <dgm:prSet/>
      <dgm:spPr/>
      <dgm:t>
        <a:bodyPr/>
        <a:lstStyle/>
        <a:p>
          <a:endParaRPr lang="en-US"/>
        </a:p>
      </dgm:t>
    </dgm:pt>
    <dgm:pt modelId="{A43D4E07-2506-40D5-9990-E731FA3134C7}" type="sibTrans" cxnId="{F04E5437-A8DB-4EF6-AE1D-88DD82542F66}">
      <dgm:prSet/>
      <dgm:spPr/>
      <dgm:t>
        <a:bodyPr/>
        <a:lstStyle/>
        <a:p>
          <a:endParaRPr lang="en-US"/>
        </a:p>
      </dgm:t>
    </dgm:pt>
    <dgm:pt modelId="{614FF042-F779-4A3F-B673-05AB8910AF15}" type="pres">
      <dgm:prSet presAssocID="{5FD2DC42-6103-4F9D-93C3-5A3CB560104F}" presName="Name0" presStyleCnt="0">
        <dgm:presLayoutVars>
          <dgm:chMax/>
          <dgm:chPref val="3"/>
          <dgm:dir val="rev"/>
          <dgm:animOne val="branch"/>
          <dgm:animLvl val="lvl"/>
        </dgm:presLayoutVars>
      </dgm:prSet>
      <dgm:spPr/>
      <dgm:t>
        <a:bodyPr/>
        <a:lstStyle/>
        <a:p>
          <a:endParaRPr lang="en-US"/>
        </a:p>
      </dgm:t>
    </dgm:pt>
    <dgm:pt modelId="{761D2D17-26AE-4A72-8968-E74905E0A517}" type="pres">
      <dgm:prSet presAssocID="{7A31A6A0-94B1-486A-B125-AEC520DFCEEA}" presName="composite" presStyleCnt="0"/>
      <dgm:spPr/>
    </dgm:pt>
    <dgm:pt modelId="{6B09A73F-946D-44D9-9436-63804E7A631E}" type="pres">
      <dgm:prSet presAssocID="{7A31A6A0-94B1-486A-B125-AEC520DFCEEA}" presName="FirstChild" presStyleLbl="revTx" presStyleIdx="0" presStyleCnt="6" custLinFactNeighborY="3374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0B3B82C-FE56-4502-9723-791BF0AB63F0}" type="pres">
      <dgm:prSet presAssocID="{7A31A6A0-94B1-486A-B125-AEC520DFCEEA}" presName="Parent" presStyleLbl="alignNode1" presStyleIdx="0" presStyleCnt="3" custLinFactNeighborY="30520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A63FAB8-92A0-463B-915F-099BFB68AE09}" type="pres">
      <dgm:prSet presAssocID="{7A31A6A0-94B1-486A-B125-AEC520DFCEEA}" presName="Accent" presStyleLbl="parChTrans1D1" presStyleIdx="0" presStyleCnt="3" custLinFactY="342468" custLinFactNeighborY="400000"/>
      <dgm:spPr/>
    </dgm:pt>
    <dgm:pt modelId="{D991F8D6-330B-404B-B1AB-B501E387710E}" type="pres">
      <dgm:prSet presAssocID="{7A31A6A0-94B1-486A-B125-AEC520DFCEEA}" presName="Child" presStyleLbl="revTx" presStyleIdx="1" presStyleCnt="6" custLinFactY="14372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524C2A3-D237-41F9-B7EF-8416B78FBDC4}" type="pres">
      <dgm:prSet presAssocID="{B3B5B764-94E8-416E-9E84-3D127BC553EF}" presName="sibTrans" presStyleCnt="0"/>
      <dgm:spPr/>
    </dgm:pt>
    <dgm:pt modelId="{06934C58-3B5F-49DD-B21F-E33E43C07734}" type="pres">
      <dgm:prSet presAssocID="{EC4BDC41-DD09-4859-976B-4F89458031A6}" presName="composite" presStyleCnt="0"/>
      <dgm:spPr/>
    </dgm:pt>
    <dgm:pt modelId="{7395F292-3AF6-4C45-9018-BC0EC3049E7E}" type="pres">
      <dgm:prSet presAssocID="{EC4BDC41-DD09-4859-976B-4F89458031A6}" presName="FirstChild" presStyleLbl="revTx" presStyleIdx="2" presStyleCnt="6" custLinFactNeighborY="14208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C7C1D05-0E02-48A0-81E9-10D7E95B7A9F}" type="pres">
      <dgm:prSet presAssocID="{EC4BDC41-DD09-4859-976B-4F89458031A6}" presName="Parent" presStyleLbl="alignNode1" presStyleIdx="1" presStyleCnt="3" custLinFactNeighborY="14208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D57B87A-D7DE-43E8-B4AB-B124E0F88103}" type="pres">
      <dgm:prSet presAssocID="{EC4BDC41-DD09-4859-976B-4F89458031A6}" presName="Accent" presStyleLbl="parChTrans1D1" presStyleIdx="1" presStyleCnt="3" custLinFactY="112624" custLinFactNeighborY="200000"/>
      <dgm:spPr/>
    </dgm:pt>
    <dgm:pt modelId="{E794F0BE-0944-4D06-BE54-74CD2A9EE1B8}" type="pres">
      <dgm:prSet presAssocID="{EC4BDC41-DD09-4859-976B-4F89458031A6}" presName="Child" presStyleLbl="revTx" presStyleIdx="3" presStyleCnt="6" custScaleY="72258" custLinFactNeighborY="371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23C3DCF-A528-4B09-9C5C-7C167C7FF519}" type="pres">
      <dgm:prSet presAssocID="{13E9FDCD-3572-4C6A-91B2-B70CE4A3C7EF}" presName="sibTrans" presStyleCnt="0"/>
      <dgm:spPr/>
    </dgm:pt>
    <dgm:pt modelId="{A2273A70-9F46-44BA-A8A1-0491BDAE5A3F}" type="pres">
      <dgm:prSet presAssocID="{55979084-F765-48A2-81D5-FDB960DD24EB}" presName="composite" presStyleCnt="0"/>
      <dgm:spPr/>
    </dgm:pt>
    <dgm:pt modelId="{AC2179FA-DEE7-4C82-B79B-DD32A619B412}" type="pres">
      <dgm:prSet presAssocID="{55979084-F765-48A2-81D5-FDB960DD24EB}" presName="FirstChild" presStyleLbl="revTx" presStyleIdx="4" presStyleCnt="6" custLinFactNeighborY="33746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86B72D7-E68E-4140-9465-5279C94DD801}" type="pres">
      <dgm:prSet presAssocID="{55979084-F765-48A2-81D5-FDB960DD24EB}" presName="Parent" presStyleLbl="alignNode1" presStyleIdx="2" presStyleCnt="3" custLinFactNeighborY="30520">
        <dgm:presLayoutVars>
          <dgm:chMax val="3"/>
          <dgm:chPref val="3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4D6E8183-5D5B-49F6-ABF2-AE7B8E3CAC80}" type="pres">
      <dgm:prSet presAssocID="{55979084-F765-48A2-81D5-FDB960DD24EB}" presName="Accent" presStyleLbl="parChTrans1D1" presStyleIdx="2" presStyleCnt="3" custLinFactY="342468" custLinFactNeighborY="400000"/>
      <dgm:spPr/>
    </dgm:pt>
    <dgm:pt modelId="{5AC5F8EA-03A2-43EE-B724-76A05723D88B}" type="pres">
      <dgm:prSet presAssocID="{55979084-F765-48A2-81D5-FDB960DD24EB}" presName="Child" presStyleLbl="revTx" presStyleIdx="5" presStyleCnt="6" custLinFactY="14372" custLinFactNeighborY="100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0290244-FD13-4F83-938B-8EC5F13BA153}" type="presOf" srcId="{37923CCC-E996-49E2-9360-DFE0BE81F6AA}" destId="{5AC5F8EA-03A2-43EE-B724-76A05723D88B}" srcOrd="0" destOrd="0" presId="urn:microsoft.com/office/officeart/2011/layout/TabList"/>
    <dgm:cxn modelId="{FAC19CEA-8E44-4A2C-91F4-C38F5EC58AA0}" type="presOf" srcId="{707988BC-F85C-45E6-B2AB-8D1D54CBF794}" destId="{6B09A73F-946D-44D9-9436-63804E7A631E}" srcOrd="0" destOrd="0" presId="urn:microsoft.com/office/officeart/2011/layout/TabList"/>
    <dgm:cxn modelId="{6CA7A572-5094-4BD7-9E04-FEB9AD33A09A}" srcId="{5FD2DC42-6103-4F9D-93C3-5A3CB560104F}" destId="{7A31A6A0-94B1-486A-B125-AEC520DFCEEA}" srcOrd="0" destOrd="0" parTransId="{EBCD71C6-5BF4-4F03-AE24-AB3995AA9EAB}" sibTransId="{B3B5B764-94E8-416E-9E84-3D127BC553EF}"/>
    <dgm:cxn modelId="{3124A580-C62E-41A7-A8A6-D0C1033EB71F}" srcId="{EC4BDC41-DD09-4859-976B-4F89458031A6}" destId="{02D53797-A252-4251-9B6A-926713839D05}" srcOrd="2" destOrd="0" parTransId="{E8158239-4EBC-44EE-BD69-DB4757E2BE4D}" sibTransId="{B9CB4B49-3BDE-4942-973C-BA15950AD04D}"/>
    <dgm:cxn modelId="{213D8476-40B1-4F75-9B3A-E684AE3C4700}" srcId="{55979084-F765-48A2-81D5-FDB960DD24EB}" destId="{37923CCC-E996-49E2-9360-DFE0BE81F6AA}" srcOrd="1" destOrd="0" parTransId="{9B26184D-76BE-4B97-B741-AF6FADDC75E5}" sibTransId="{3D27E06E-53A9-4EBB-B5D1-1971E28EB5C9}"/>
    <dgm:cxn modelId="{FE322FBD-0FA2-4BCD-91A8-4632A53FA94D}" srcId="{5FD2DC42-6103-4F9D-93C3-5A3CB560104F}" destId="{EC4BDC41-DD09-4859-976B-4F89458031A6}" srcOrd="1" destOrd="0" parTransId="{46A187EF-EC49-4E5B-88B3-AE8CD893DE31}" sibTransId="{13E9FDCD-3572-4C6A-91B2-B70CE4A3C7EF}"/>
    <dgm:cxn modelId="{E15572FF-02E2-41F7-A78E-45D29C46B235}" srcId="{EC4BDC41-DD09-4859-976B-4F89458031A6}" destId="{8CF1A7FE-EBF5-4F31-8978-CF3C107E0195}" srcOrd="1" destOrd="0" parTransId="{E05FDBE8-6779-4C33-B60E-A4E2526C10CF}" sibTransId="{B3D35B08-6033-48F0-B124-9786D0E0DC0D}"/>
    <dgm:cxn modelId="{80E5BF79-B5F8-467F-83E2-0A4C0BCF84B2}" type="presOf" srcId="{7A31A6A0-94B1-486A-B125-AEC520DFCEEA}" destId="{60B3B82C-FE56-4502-9723-791BF0AB63F0}" srcOrd="0" destOrd="0" presId="urn:microsoft.com/office/officeart/2011/layout/TabList"/>
    <dgm:cxn modelId="{7C29CFF5-5CE9-40B3-BE01-A21C45C44468}" srcId="{7A31A6A0-94B1-486A-B125-AEC520DFCEEA}" destId="{2BFDE791-42BF-47D2-B149-41DD3D4F377B}" srcOrd="2" destOrd="0" parTransId="{B1CB1160-372E-46C8-B6E1-D46188B273AD}" sibTransId="{A72FDD9B-4394-4B08-B661-641BA0936688}"/>
    <dgm:cxn modelId="{3484DAE2-CCB8-4393-981C-F3BFF6DE697F}" type="presOf" srcId="{9C5E1F1D-C225-4CCD-87BB-B38D97C09A7D}" destId="{7395F292-3AF6-4C45-9018-BC0EC3049E7E}" srcOrd="0" destOrd="0" presId="urn:microsoft.com/office/officeart/2011/layout/TabList"/>
    <dgm:cxn modelId="{D34F683C-1F23-4B2B-9639-72A702A64F82}" srcId="{55979084-F765-48A2-81D5-FDB960DD24EB}" destId="{3C8EEB1C-8EC2-4902-A7AB-44156D6B20C3}" srcOrd="0" destOrd="0" parTransId="{7C74A92A-518E-40F4-8808-1B2403005296}" sibTransId="{BE0E7F56-07C6-441C-9841-82D8340B6C96}"/>
    <dgm:cxn modelId="{42944CCB-67AA-4223-BDE6-F308A2AD6F56}" type="presOf" srcId="{5FD2DC42-6103-4F9D-93C3-5A3CB560104F}" destId="{614FF042-F779-4A3F-B673-05AB8910AF15}" srcOrd="0" destOrd="0" presId="urn:microsoft.com/office/officeart/2011/layout/TabList"/>
    <dgm:cxn modelId="{80112F65-9B73-4C4B-8D25-400243E61B1B}" type="presOf" srcId="{55979084-F765-48A2-81D5-FDB960DD24EB}" destId="{286B72D7-E68E-4140-9465-5279C94DD801}" srcOrd="0" destOrd="0" presId="urn:microsoft.com/office/officeart/2011/layout/TabList"/>
    <dgm:cxn modelId="{6DEDC666-6E31-47A9-A262-8A1964E357DB}" srcId="{EC4BDC41-DD09-4859-976B-4F89458031A6}" destId="{9C5E1F1D-C225-4CCD-87BB-B38D97C09A7D}" srcOrd="0" destOrd="0" parTransId="{96800D19-7077-4E42-93B8-7ECFE7EBDF85}" sibTransId="{455720E6-14D4-4B6A-8AD2-0E7C99E6F6F1}"/>
    <dgm:cxn modelId="{633930F7-9CFE-45E8-9713-14BEAE8F0F6D}" type="presOf" srcId="{02D53797-A252-4251-9B6A-926713839D05}" destId="{E794F0BE-0944-4D06-BE54-74CD2A9EE1B8}" srcOrd="0" destOrd="1" presId="urn:microsoft.com/office/officeart/2011/layout/TabList"/>
    <dgm:cxn modelId="{BAD1DF98-8861-478C-A89D-B0FD3CEF50D0}" type="presOf" srcId="{EC4BDC41-DD09-4859-976B-4F89458031A6}" destId="{DC7C1D05-0E02-48A0-81E9-10D7E95B7A9F}" srcOrd="0" destOrd="0" presId="urn:microsoft.com/office/officeart/2011/layout/TabList"/>
    <dgm:cxn modelId="{AD5223AE-9A32-4C33-9B67-6C3426EFC7A5}" type="presOf" srcId="{8CF1A7FE-EBF5-4F31-8978-CF3C107E0195}" destId="{E794F0BE-0944-4D06-BE54-74CD2A9EE1B8}" srcOrd="0" destOrd="0" presId="urn:microsoft.com/office/officeart/2011/layout/TabList"/>
    <dgm:cxn modelId="{AA6BB5BA-317B-43EE-92CE-82F6E8A9D523}" srcId="{5FD2DC42-6103-4F9D-93C3-5A3CB560104F}" destId="{55979084-F765-48A2-81D5-FDB960DD24EB}" srcOrd="2" destOrd="0" parTransId="{95EC065F-7C02-4959-B036-C1AB5F0F2F27}" sibTransId="{90CA42FE-9C6E-483F-8E45-97DD14BA1FD9}"/>
    <dgm:cxn modelId="{F04E5437-A8DB-4EF6-AE1D-88DD82542F66}" srcId="{55979084-F765-48A2-81D5-FDB960DD24EB}" destId="{23C92D9A-4BEE-4F56-96D6-E00635FA7B8A}" srcOrd="2" destOrd="0" parTransId="{0BEFEB40-5FD0-47D1-BA89-ACD16FFA463B}" sibTransId="{A43D4E07-2506-40D5-9990-E731FA3134C7}"/>
    <dgm:cxn modelId="{A7EC38C8-7154-4C33-BCC6-77B5438FEDDB}" srcId="{7A31A6A0-94B1-486A-B125-AEC520DFCEEA}" destId="{8C75DAC6-4412-4F04-B08C-C39427D31C12}" srcOrd="1" destOrd="0" parTransId="{4376AF62-03EC-4D85-B41C-A1A44DED66DD}" sibTransId="{FCFCEBAA-8EF8-4053-A14B-0E61840A41A5}"/>
    <dgm:cxn modelId="{25271EEC-94D8-470A-98C7-02733390A6B5}" type="presOf" srcId="{8C75DAC6-4412-4F04-B08C-C39427D31C12}" destId="{D991F8D6-330B-404B-B1AB-B501E387710E}" srcOrd="0" destOrd="0" presId="urn:microsoft.com/office/officeart/2011/layout/TabList"/>
    <dgm:cxn modelId="{A97D8496-667B-4024-A918-08A6A81F0D81}" type="presOf" srcId="{3C8EEB1C-8EC2-4902-A7AB-44156D6B20C3}" destId="{AC2179FA-DEE7-4C82-B79B-DD32A619B412}" srcOrd="0" destOrd="0" presId="urn:microsoft.com/office/officeart/2011/layout/TabList"/>
    <dgm:cxn modelId="{E3B42713-2533-4F9F-A68D-F50BCF018F02}" type="presOf" srcId="{2BFDE791-42BF-47D2-B149-41DD3D4F377B}" destId="{D991F8D6-330B-404B-B1AB-B501E387710E}" srcOrd="0" destOrd="1" presId="urn:microsoft.com/office/officeart/2011/layout/TabList"/>
    <dgm:cxn modelId="{8316904D-F0B6-411F-8562-30DC712DC3AA}" srcId="{7A31A6A0-94B1-486A-B125-AEC520DFCEEA}" destId="{707988BC-F85C-45E6-B2AB-8D1D54CBF794}" srcOrd="0" destOrd="0" parTransId="{912D1F7C-7650-4AC0-BE97-6E1DC3BD3EAF}" sibTransId="{082F4644-3CC1-4B0F-97DD-06F01451565D}"/>
    <dgm:cxn modelId="{FB74BCAB-8207-4E5B-8304-28BDF3E48099}" type="presOf" srcId="{23C92D9A-4BEE-4F56-96D6-E00635FA7B8A}" destId="{5AC5F8EA-03A2-43EE-B724-76A05723D88B}" srcOrd="0" destOrd="1" presId="urn:microsoft.com/office/officeart/2011/layout/TabList"/>
    <dgm:cxn modelId="{B0B2853C-C801-44BE-B407-0907E81E0D9C}" type="presParOf" srcId="{614FF042-F779-4A3F-B673-05AB8910AF15}" destId="{761D2D17-26AE-4A72-8968-E74905E0A517}" srcOrd="0" destOrd="0" presId="urn:microsoft.com/office/officeart/2011/layout/TabList"/>
    <dgm:cxn modelId="{B48F44EE-D35A-4225-81F4-2C7F1E6F7C1C}" type="presParOf" srcId="{761D2D17-26AE-4A72-8968-E74905E0A517}" destId="{6B09A73F-946D-44D9-9436-63804E7A631E}" srcOrd="0" destOrd="0" presId="urn:microsoft.com/office/officeart/2011/layout/TabList"/>
    <dgm:cxn modelId="{124D9991-2B65-47FF-A463-FF262E70AF51}" type="presParOf" srcId="{761D2D17-26AE-4A72-8968-E74905E0A517}" destId="{60B3B82C-FE56-4502-9723-791BF0AB63F0}" srcOrd="1" destOrd="0" presId="urn:microsoft.com/office/officeart/2011/layout/TabList"/>
    <dgm:cxn modelId="{6A6534B6-1204-4550-A74B-011C00811672}" type="presParOf" srcId="{761D2D17-26AE-4A72-8968-E74905E0A517}" destId="{EA63FAB8-92A0-463B-915F-099BFB68AE09}" srcOrd="2" destOrd="0" presId="urn:microsoft.com/office/officeart/2011/layout/TabList"/>
    <dgm:cxn modelId="{EE903BBE-D3C0-4841-AFA6-240A72939FB2}" type="presParOf" srcId="{614FF042-F779-4A3F-B673-05AB8910AF15}" destId="{D991F8D6-330B-404B-B1AB-B501E387710E}" srcOrd="1" destOrd="0" presId="urn:microsoft.com/office/officeart/2011/layout/TabList"/>
    <dgm:cxn modelId="{A9203F15-5070-4A8D-9A52-3B0788B6EDB4}" type="presParOf" srcId="{614FF042-F779-4A3F-B673-05AB8910AF15}" destId="{A524C2A3-D237-41F9-B7EF-8416B78FBDC4}" srcOrd="2" destOrd="0" presId="urn:microsoft.com/office/officeart/2011/layout/TabList"/>
    <dgm:cxn modelId="{54B814B1-6B34-44A6-AA98-55E57059AAF3}" type="presParOf" srcId="{614FF042-F779-4A3F-B673-05AB8910AF15}" destId="{06934C58-3B5F-49DD-B21F-E33E43C07734}" srcOrd="3" destOrd="0" presId="urn:microsoft.com/office/officeart/2011/layout/TabList"/>
    <dgm:cxn modelId="{F9AAAECC-1C9B-425E-9EFA-83B2FEC7DA95}" type="presParOf" srcId="{06934C58-3B5F-49DD-B21F-E33E43C07734}" destId="{7395F292-3AF6-4C45-9018-BC0EC3049E7E}" srcOrd="0" destOrd="0" presId="urn:microsoft.com/office/officeart/2011/layout/TabList"/>
    <dgm:cxn modelId="{9FDA874A-0D4F-4384-AF01-9D06DFA2AA43}" type="presParOf" srcId="{06934C58-3B5F-49DD-B21F-E33E43C07734}" destId="{DC7C1D05-0E02-48A0-81E9-10D7E95B7A9F}" srcOrd="1" destOrd="0" presId="urn:microsoft.com/office/officeart/2011/layout/TabList"/>
    <dgm:cxn modelId="{F2A8BE55-93A2-47DE-9A77-553C8BBCC188}" type="presParOf" srcId="{06934C58-3B5F-49DD-B21F-E33E43C07734}" destId="{BD57B87A-D7DE-43E8-B4AB-B124E0F88103}" srcOrd="2" destOrd="0" presId="urn:microsoft.com/office/officeart/2011/layout/TabList"/>
    <dgm:cxn modelId="{58C6FB34-A19D-4141-9512-073E8310E82A}" type="presParOf" srcId="{614FF042-F779-4A3F-B673-05AB8910AF15}" destId="{E794F0BE-0944-4D06-BE54-74CD2A9EE1B8}" srcOrd="4" destOrd="0" presId="urn:microsoft.com/office/officeart/2011/layout/TabList"/>
    <dgm:cxn modelId="{3141AB8A-96C2-4BBE-B6DC-FA849479A28C}" type="presParOf" srcId="{614FF042-F779-4A3F-B673-05AB8910AF15}" destId="{623C3DCF-A528-4B09-9C5C-7C167C7FF519}" srcOrd="5" destOrd="0" presId="urn:microsoft.com/office/officeart/2011/layout/TabList"/>
    <dgm:cxn modelId="{5FD269F4-0904-4D56-984D-A63009CEF2D5}" type="presParOf" srcId="{614FF042-F779-4A3F-B673-05AB8910AF15}" destId="{A2273A70-9F46-44BA-A8A1-0491BDAE5A3F}" srcOrd="6" destOrd="0" presId="urn:microsoft.com/office/officeart/2011/layout/TabList"/>
    <dgm:cxn modelId="{3935251C-CB9D-4BC6-8E27-B147B5944688}" type="presParOf" srcId="{A2273A70-9F46-44BA-A8A1-0491BDAE5A3F}" destId="{AC2179FA-DEE7-4C82-B79B-DD32A619B412}" srcOrd="0" destOrd="0" presId="urn:microsoft.com/office/officeart/2011/layout/TabList"/>
    <dgm:cxn modelId="{606FA394-CAB2-460C-8DFA-A443101C55AA}" type="presParOf" srcId="{A2273A70-9F46-44BA-A8A1-0491BDAE5A3F}" destId="{286B72D7-E68E-4140-9465-5279C94DD801}" srcOrd="1" destOrd="0" presId="urn:microsoft.com/office/officeart/2011/layout/TabList"/>
    <dgm:cxn modelId="{A4F6DFF8-0D9C-4C6B-833D-F8BA07A75151}" type="presParOf" srcId="{A2273A70-9F46-44BA-A8A1-0491BDAE5A3F}" destId="{4D6E8183-5D5B-49F6-ABF2-AE7B8E3CAC80}" srcOrd="2" destOrd="0" presId="urn:microsoft.com/office/officeart/2011/layout/TabList"/>
    <dgm:cxn modelId="{B2FFFDE7-2B45-4B74-BA74-932012825F5C}" type="presParOf" srcId="{614FF042-F779-4A3F-B673-05AB8910AF15}" destId="{5AC5F8EA-03A2-43EE-B724-76A05723D88B}" srcOrd="7" destOrd="0" presId="urn:microsoft.com/office/officeart/2011/layout/Tab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FD2DC42-6103-4F9D-93C3-5A3CB560104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31A6A0-94B1-486A-B125-AEC520DFCEEA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algn="r"/>
          <a:r>
            <a:rPr lang="fa-IR" sz="2000" b="1" dirty="0" smtClean="0">
              <a:cs typeface="B Zar" panose="00000400000000000000" pitchFamily="2" charset="-78"/>
            </a:rPr>
            <a:t>روش تحقیق</a:t>
          </a:r>
          <a:endParaRPr lang="en-US" sz="2000" b="1" dirty="0">
            <a:cs typeface="B Zar" panose="00000400000000000000" pitchFamily="2" charset="-78"/>
          </a:endParaRPr>
        </a:p>
      </dgm:t>
    </dgm:pt>
    <dgm:pt modelId="{EBCD71C6-5BF4-4F03-AE24-AB3995AA9EAB}" type="parTrans" cxnId="{6CA7A572-5094-4BD7-9E04-FEB9AD33A09A}">
      <dgm:prSet/>
      <dgm:spPr/>
      <dgm:t>
        <a:bodyPr/>
        <a:lstStyle/>
        <a:p>
          <a:endParaRPr lang="en-US"/>
        </a:p>
      </dgm:t>
    </dgm:pt>
    <dgm:pt modelId="{B3B5B764-94E8-416E-9E84-3D127BC553EF}" type="sibTrans" cxnId="{6CA7A572-5094-4BD7-9E04-FEB9AD33A09A}">
      <dgm:prSet/>
      <dgm:spPr/>
      <dgm:t>
        <a:bodyPr/>
        <a:lstStyle/>
        <a:p>
          <a:endParaRPr lang="en-US"/>
        </a:p>
      </dgm:t>
    </dgm:pt>
    <dgm:pt modelId="{707988BC-F85C-45E6-B2AB-8D1D54CBF794}">
      <dgm:prSet phldrT="[Text]" custT="1"/>
      <dgm:spPr/>
      <dgm:t>
        <a:bodyPr/>
        <a:lstStyle/>
        <a:p>
          <a:pPr algn="r" rtl="1"/>
          <a:r>
            <a:rPr lang="fa-IR" sz="1600" b="1" dirty="0" smtClean="0">
              <a:cs typeface="B Zar" panose="00000400000000000000" pitchFamily="2" charset="-78"/>
            </a:rPr>
            <a:t>این پروژه از روش تحقیق تجربی استفاده می کند، زیرا آزمایش بخش مهمی از پروژه است.</a:t>
          </a:r>
          <a:endParaRPr lang="en-US" sz="1600" b="1" dirty="0">
            <a:cs typeface="B Zar" panose="00000400000000000000" pitchFamily="2" charset="-78"/>
          </a:endParaRPr>
        </a:p>
      </dgm:t>
    </dgm:pt>
    <dgm:pt modelId="{912D1F7C-7650-4AC0-BE97-6E1DC3BD3EAF}" type="parTrans" cxnId="{8316904D-F0B6-411F-8562-30DC712DC3AA}">
      <dgm:prSet/>
      <dgm:spPr/>
      <dgm:t>
        <a:bodyPr/>
        <a:lstStyle/>
        <a:p>
          <a:endParaRPr lang="en-US"/>
        </a:p>
      </dgm:t>
    </dgm:pt>
    <dgm:pt modelId="{082F4644-3CC1-4B0F-97DD-06F01451565D}" type="sibTrans" cxnId="{8316904D-F0B6-411F-8562-30DC712DC3AA}">
      <dgm:prSet/>
      <dgm:spPr/>
      <dgm:t>
        <a:bodyPr/>
        <a:lstStyle/>
        <a:p>
          <a:endParaRPr lang="en-US"/>
        </a:p>
      </dgm:t>
    </dgm:pt>
    <dgm:pt modelId="{EC4BDC41-DD09-4859-976B-4F89458031A6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sz="2000" b="1" dirty="0" smtClean="0">
              <a:cs typeface="B Zar" panose="00000400000000000000" pitchFamily="2" charset="-78"/>
            </a:rPr>
            <a:t>استراتژی تحقیق</a:t>
          </a:r>
          <a:endParaRPr lang="en-US" sz="2000" b="1" dirty="0">
            <a:cs typeface="B Zar" panose="00000400000000000000" pitchFamily="2" charset="-78"/>
          </a:endParaRPr>
        </a:p>
      </dgm:t>
    </dgm:pt>
    <dgm:pt modelId="{46A187EF-EC49-4E5B-88B3-AE8CD893DE31}" type="parTrans" cxnId="{FE322FBD-0FA2-4BCD-91A8-4632A53FA94D}">
      <dgm:prSet/>
      <dgm:spPr/>
      <dgm:t>
        <a:bodyPr/>
        <a:lstStyle/>
        <a:p>
          <a:endParaRPr lang="en-US"/>
        </a:p>
      </dgm:t>
    </dgm:pt>
    <dgm:pt modelId="{13E9FDCD-3572-4C6A-91B2-B70CE4A3C7EF}" type="sibTrans" cxnId="{FE322FBD-0FA2-4BCD-91A8-4632A53FA94D}">
      <dgm:prSet/>
      <dgm:spPr/>
      <dgm:t>
        <a:bodyPr/>
        <a:lstStyle/>
        <a:p>
          <a:endParaRPr lang="en-US"/>
        </a:p>
      </dgm:t>
    </dgm:pt>
    <dgm:pt modelId="{9C5E1F1D-C225-4CCD-87BB-B38D97C09A7D}">
      <dgm:prSet phldrT="[Text]" custT="1"/>
      <dgm:spPr/>
      <dgm:t>
        <a:bodyPr/>
        <a:lstStyle/>
        <a:p>
          <a:pPr rtl="1"/>
          <a:r>
            <a:rPr lang="fa-IR" sz="1600" b="1" dirty="0" smtClean="0">
              <a:cs typeface="B Zar" panose="00000400000000000000" pitchFamily="2" charset="-78"/>
            </a:rPr>
            <a:t>به همان دلیل استفاده از روش تجربی، استراتژی تحقیق نیز  استراتژی تجربی است.</a:t>
          </a:r>
          <a:endParaRPr lang="en-US" sz="1600" b="1" dirty="0">
            <a:cs typeface="B Zar" panose="00000400000000000000" pitchFamily="2" charset="-78"/>
          </a:endParaRPr>
        </a:p>
      </dgm:t>
    </dgm:pt>
    <dgm:pt modelId="{96800D19-7077-4E42-93B8-7ECFE7EBDF85}" type="parTrans" cxnId="{6DEDC666-6E31-47A9-A262-8A1964E357DB}">
      <dgm:prSet/>
      <dgm:spPr/>
      <dgm:t>
        <a:bodyPr/>
        <a:lstStyle/>
        <a:p>
          <a:endParaRPr lang="en-US"/>
        </a:p>
      </dgm:t>
    </dgm:pt>
    <dgm:pt modelId="{455720E6-14D4-4B6A-8AD2-0E7C99E6F6F1}" type="sibTrans" cxnId="{6DEDC666-6E31-47A9-A262-8A1964E357DB}">
      <dgm:prSet/>
      <dgm:spPr/>
      <dgm:t>
        <a:bodyPr/>
        <a:lstStyle/>
        <a:p>
          <a:endParaRPr lang="en-US"/>
        </a:p>
      </dgm:t>
    </dgm:pt>
    <dgm:pt modelId="{55979084-F765-48A2-81D5-FDB960DD24EB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algn="r"/>
          <a:r>
            <a:rPr lang="fa-IR" sz="2000" b="1" dirty="0" smtClean="0">
              <a:cs typeface="B Zar" panose="00000400000000000000" pitchFamily="2" charset="-78"/>
            </a:rPr>
            <a:t>جمع آوری داده ها</a:t>
          </a:r>
          <a:endParaRPr lang="en-US" sz="2000" b="1" dirty="0">
            <a:cs typeface="B Zar" panose="00000400000000000000" pitchFamily="2" charset="-78"/>
          </a:endParaRPr>
        </a:p>
      </dgm:t>
    </dgm:pt>
    <dgm:pt modelId="{95EC065F-7C02-4959-B036-C1AB5F0F2F27}" type="parTrans" cxnId="{AA6BB5BA-317B-43EE-92CE-82F6E8A9D523}">
      <dgm:prSet/>
      <dgm:spPr/>
      <dgm:t>
        <a:bodyPr/>
        <a:lstStyle/>
        <a:p>
          <a:endParaRPr lang="en-US"/>
        </a:p>
      </dgm:t>
    </dgm:pt>
    <dgm:pt modelId="{90CA42FE-9C6E-483F-8E45-97DD14BA1FD9}" type="sibTrans" cxnId="{AA6BB5BA-317B-43EE-92CE-82F6E8A9D523}">
      <dgm:prSet/>
      <dgm:spPr/>
      <dgm:t>
        <a:bodyPr/>
        <a:lstStyle/>
        <a:p>
          <a:endParaRPr lang="en-US"/>
        </a:p>
      </dgm:t>
    </dgm:pt>
    <dgm:pt modelId="{3C8EEB1C-8EC2-4902-A7AB-44156D6B20C3}">
      <dgm:prSet phldrT="[Text]" custT="1"/>
      <dgm:spPr/>
      <dgm:t>
        <a:bodyPr/>
        <a:lstStyle/>
        <a:p>
          <a:endParaRPr lang="en-US" sz="1800" b="1" dirty="0">
            <a:cs typeface="B Zar" panose="00000400000000000000" pitchFamily="2" charset="-78"/>
          </a:endParaRPr>
        </a:p>
      </dgm:t>
    </dgm:pt>
    <dgm:pt modelId="{7C74A92A-518E-40F4-8808-1B2403005296}" type="parTrans" cxnId="{D34F683C-1F23-4B2B-9639-72A702A64F82}">
      <dgm:prSet/>
      <dgm:spPr/>
      <dgm:t>
        <a:bodyPr/>
        <a:lstStyle/>
        <a:p>
          <a:endParaRPr lang="en-US"/>
        </a:p>
      </dgm:t>
    </dgm:pt>
    <dgm:pt modelId="{BE0E7F56-07C6-441C-9841-82D8340B6C96}" type="sibTrans" cxnId="{D34F683C-1F23-4B2B-9639-72A702A64F82}">
      <dgm:prSet/>
      <dgm:spPr/>
      <dgm:t>
        <a:bodyPr/>
        <a:lstStyle/>
        <a:p>
          <a:endParaRPr lang="en-US"/>
        </a:p>
      </dgm:t>
    </dgm:pt>
    <dgm:pt modelId="{23C92D9A-4BEE-4F56-96D6-E00635FA7B8A}">
      <dgm:prSet phldrT="[Text]" custT="1"/>
      <dgm:spPr/>
      <dgm:t>
        <a:bodyPr/>
        <a:lstStyle/>
        <a:p>
          <a:pPr rtl="1"/>
          <a:r>
            <a:rPr lang="fa-IR" sz="1600" b="1" dirty="0" smtClean="0">
              <a:cs typeface="B Zar" panose="00000400000000000000" pitchFamily="2" charset="-78"/>
            </a:rPr>
            <a:t>این پروژه از آزمایشات برای جمع آوری داده ها استفاده می کند.</a:t>
          </a:r>
          <a:endParaRPr lang="en-US" sz="1600" b="1" dirty="0">
            <a:cs typeface="B Zar" panose="00000400000000000000" pitchFamily="2" charset="-78"/>
          </a:endParaRPr>
        </a:p>
      </dgm:t>
    </dgm:pt>
    <dgm:pt modelId="{0BEFEB40-5FD0-47D1-BA89-ACD16FFA463B}" type="parTrans" cxnId="{F04E5437-A8DB-4EF6-AE1D-88DD82542F66}">
      <dgm:prSet/>
      <dgm:spPr/>
      <dgm:t>
        <a:bodyPr/>
        <a:lstStyle/>
        <a:p>
          <a:endParaRPr lang="en-US"/>
        </a:p>
      </dgm:t>
    </dgm:pt>
    <dgm:pt modelId="{A43D4E07-2506-40D5-9990-E731FA3134C7}" type="sibTrans" cxnId="{F04E5437-A8DB-4EF6-AE1D-88DD82542F66}">
      <dgm:prSet/>
      <dgm:spPr/>
      <dgm:t>
        <a:bodyPr/>
        <a:lstStyle/>
        <a:p>
          <a:endParaRPr lang="en-US"/>
        </a:p>
      </dgm:t>
    </dgm:pt>
    <dgm:pt modelId="{77DCC0A8-5406-47F0-B9FD-D01CA4CAADC7}">
      <dgm:prSet phldrT="[Text]"/>
      <dgm:spPr>
        <a:solidFill>
          <a:schemeClr val="tx2">
            <a:lumMod val="75000"/>
          </a:schemeClr>
        </a:solidFill>
      </dgm:spPr>
      <dgm:t>
        <a:bodyPr/>
        <a:lstStyle/>
        <a:p>
          <a:pPr algn="r"/>
          <a:r>
            <a:rPr lang="fa-IR" b="1" dirty="0" smtClean="0">
              <a:cs typeface="B Zar" panose="00000400000000000000" pitchFamily="2" charset="-78"/>
            </a:rPr>
            <a:t>تجزیه و تحلیل داده ها</a:t>
          </a:r>
          <a:endParaRPr lang="en-US" b="1" dirty="0">
            <a:cs typeface="B Zar" panose="00000400000000000000" pitchFamily="2" charset="-78"/>
          </a:endParaRPr>
        </a:p>
      </dgm:t>
    </dgm:pt>
    <dgm:pt modelId="{8378E52C-A444-425F-AAFB-C2292B630C1D}" type="parTrans" cxnId="{3D44F9DB-90F0-4FA2-ACCC-BDA282D06F78}">
      <dgm:prSet/>
      <dgm:spPr/>
      <dgm:t>
        <a:bodyPr/>
        <a:lstStyle/>
        <a:p>
          <a:endParaRPr lang="en-US"/>
        </a:p>
      </dgm:t>
    </dgm:pt>
    <dgm:pt modelId="{EC6FE8D3-B1D4-4E97-A1A5-1E2D2B5B7F8C}" type="sibTrans" cxnId="{3D44F9DB-90F0-4FA2-ACCC-BDA282D06F78}">
      <dgm:prSet/>
      <dgm:spPr/>
      <dgm:t>
        <a:bodyPr/>
        <a:lstStyle/>
        <a:p>
          <a:endParaRPr lang="en-US"/>
        </a:p>
      </dgm:t>
    </dgm:pt>
    <dgm:pt modelId="{53BC1D05-B539-49A1-8AC7-0EF14D90F5E9}">
      <dgm:prSet phldrT="[Text]" custT="1"/>
      <dgm:spPr/>
      <dgm:t>
        <a:bodyPr/>
        <a:lstStyle/>
        <a:p>
          <a:pPr algn="r" rtl="1"/>
          <a:r>
            <a:rPr lang="fa-IR" sz="1600" b="1" dirty="0" smtClean="0">
              <a:cs typeface="B Zar" panose="00000400000000000000" pitchFamily="2" charset="-78"/>
            </a:rPr>
            <a:t>در این پروژه برای تجزیه و تحلیل داده ها از روش آمار استفاده شده است.</a:t>
          </a:r>
          <a:endParaRPr lang="en-US" sz="2000" b="1" dirty="0">
            <a:cs typeface="B Zar" panose="00000400000000000000" pitchFamily="2" charset="-78"/>
          </a:endParaRPr>
        </a:p>
      </dgm:t>
    </dgm:pt>
    <dgm:pt modelId="{DB8D4D2D-AD8E-4166-B8EF-DFC3F1791E3C}" type="parTrans" cxnId="{D46F5177-B86B-41C6-AE85-F67003B23C47}">
      <dgm:prSet/>
      <dgm:spPr/>
      <dgm:t>
        <a:bodyPr/>
        <a:lstStyle/>
        <a:p>
          <a:endParaRPr lang="en-US"/>
        </a:p>
      </dgm:t>
    </dgm:pt>
    <dgm:pt modelId="{B78DBC6B-2C9B-4C42-81CC-0E3455DCC73B}" type="sibTrans" cxnId="{D46F5177-B86B-41C6-AE85-F67003B23C47}">
      <dgm:prSet/>
      <dgm:spPr/>
      <dgm:t>
        <a:bodyPr/>
        <a:lstStyle/>
        <a:p>
          <a:endParaRPr lang="en-US"/>
        </a:p>
      </dgm:t>
    </dgm:pt>
    <dgm:pt modelId="{D52B67B3-E275-4376-A3F3-F95B28B357E5}" type="pres">
      <dgm:prSet presAssocID="{5FD2DC42-6103-4F9D-93C3-5A3CB560104F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50A839E8-B4C8-4424-829B-C19F90EA45BD}" type="pres">
      <dgm:prSet presAssocID="{7A31A6A0-94B1-486A-B125-AEC520DFCEEA}" presName="parentText" presStyleLbl="node1" presStyleIdx="0" presStyleCnt="4" custScaleY="7137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0AF6DB1-FF1B-40CA-9BC3-0667CFBC752A}" type="pres">
      <dgm:prSet presAssocID="{7A31A6A0-94B1-486A-B125-AEC520DFCEEA}" presName="childText" presStyleLbl="revTx" presStyleIdx="0" presStyleCnt="4" custLinFactNeighborY="272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249CE4D-AD99-44F4-A99B-D8ADEC7E275C}" type="pres">
      <dgm:prSet presAssocID="{EC4BDC41-DD09-4859-976B-4F89458031A6}" presName="parentText" presStyleLbl="node1" presStyleIdx="1" presStyleCnt="4" custScaleY="72439" custLinFactNeighborY="7061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EA9048-751B-47A8-97C2-60D3F2614E1B}" type="pres">
      <dgm:prSet presAssocID="{EC4BDC41-DD09-4859-976B-4F89458031A6}" presName="childText" presStyleLbl="revTx" presStyleIdx="1" presStyleCnt="4" custLinFactNeighborY="414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C05A5B7-8E54-4D0D-B38D-350AD3E6B69C}" type="pres">
      <dgm:prSet presAssocID="{55979084-F765-48A2-81D5-FDB960DD24EB}" presName="parentText" presStyleLbl="node1" presStyleIdx="2" presStyleCnt="4" custScaleY="72427" custLinFactNeighborY="4258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5353293-546E-4211-9DD1-9CB80D91DBE0}" type="pres">
      <dgm:prSet presAssocID="{55979084-F765-48A2-81D5-FDB960DD24EB}" presName="childText" presStyleLbl="revTx" presStyleIdx="2" presStyleCnt="4" custLinFactNeighborY="-2166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AE59BD2-1341-4827-BE71-D4CF44F088AE}" type="pres">
      <dgm:prSet presAssocID="{77DCC0A8-5406-47F0-B9FD-D01CA4CAADC7}" presName="parentText" presStyleLbl="node1" presStyleIdx="3" presStyleCnt="4" custScaleY="68553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F4E23AC-F923-4042-9E37-EE5962808DAB}" type="pres">
      <dgm:prSet presAssocID="{77DCC0A8-5406-47F0-B9FD-D01CA4CAADC7}" presName="childText" presStyleLbl="revTx" presStyleIdx="3" presStyleCnt="4" custLinFactNeighborY="272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32C9ABF-38A1-404F-9175-17F592960F37}" type="presOf" srcId="{EC4BDC41-DD09-4859-976B-4F89458031A6}" destId="{A249CE4D-AD99-44F4-A99B-D8ADEC7E275C}" srcOrd="0" destOrd="0" presId="urn:microsoft.com/office/officeart/2005/8/layout/vList2"/>
    <dgm:cxn modelId="{21EE96D9-93C2-4488-B09A-E2BF81AC7045}" type="presOf" srcId="{23C92D9A-4BEE-4F56-96D6-E00635FA7B8A}" destId="{C5353293-546E-4211-9DD1-9CB80D91DBE0}" srcOrd="0" destOrd="1" presId="urn:microsoft.com/office/officeart/2005/8/layout/vList2"/>
    <dgm:cxn modelId="{E7CC4D72-1568-422A-B143-A47EE45DE468}" type="presOf" srcId="{9C5E1F1D-C225-4CCD-87BB-B38D97C09A7D}" destId="{1EEA9048-751B-47A8-97C2-60D3F2614E1B}" srcOrd="0" destOrd="0" presId="urn:microsoft.com/office/officeart/2005/8/layout/vList2"/>
    <dgm:cxn modelId="{0A041113-C164-49C4-96CB-B562D702B683}" type="presOf" srcId="{7A31A6A0-94B1-486A-B125-AEC520DFCEEA}" destId="{50A839E8-B4C8-4424-829B-C19F90EA45BD}" srcOrd="0" destOrd="0" presId="urn:microsoft.com/office/officeart/2005/8/layout/vList2"/>
    <dgm:cxn modelId="{AA6BB5BA-317B-43EE-92CE-82F6E8A9D523}" srcId="{5FD2DC42-6103-4F9D-93C3-5A3CB560104F}" destId="{55979084-F765-48A2-81D5-FDB960DD24EB}" srcOrd="2" destOrd="0" parTransId="{95EC065F-7C02-4959-B036-C1AB5F0F2F27}" sibTransId="{90CA42FE-9C6E-483F-8E45-97DD14BA1FD9}"/>
    <dgm:cxn modelId="{C5A44759-7D56-4939-8953-BB9CA80D0170}" type="presOf" srcId="{707988BC-F85C-45E6-B2AB-8D1D54CBF794}" destId="{80AF6DB1-FF1B-40CA-9BC3-0667CFBC752A}" srcOrd="0" destOrd="0" presId="urn:microsoft.com/office/officeart/2005/8/layout/vList2"/>
    <dgm:cxn modelId="{05F976F2-457B-4382-AA57-3237DBB7F667}" type="presOf" srcId="{53BC1D05-B539-49A1-8AC7-0EF14D90F5E9}" destId="{1F4E23AC-F923-4042-9E37-EE5962808DAB}" srcOrd="0" destOrd="0" presId="urn:microsoft.com/office/officeart/2005/8/layout/vList2"/>
    <dgm:cxn modelId="{ABFF3DE6-4C55-4B09-96D8-6733305A021F}" type="presOf" srcId="{55979084-F765-48A2-81D5-FDB960DD24EB}" destId="{0C05A5B7-8E54-4D0D-B38D-350AD3E6B69C}" srcOrd="0" destOrd="0" presId="urn:microsoft.com/office/officeart/2005/8/layout/vList2"/>
    <dgm:cxn modelId="{6CA7A572-5094-4BD7-9E04-FEB9AD33A09A}" srcId="{5FD2DC42-6103-4F9D-93C3-5A3CB560104F}" destId="{7A31A6A0-94B1-486A-B125-AEC520DFCEEA}" srcOrd="0" destOrd="0" parTransId="{EBCD71C6-5BF4-4F03-AE24-AB3995AA9EAB}" sibTransId="{B3B5B764-94E8-416E-9E84-3D127BC553EF}"/>
    <dgm:cxn modelId="{3D44F9DB-90F0-4FA2-ACCC-BDA282D06F78}" srcId="{5FD2DC42-6103-4F9D-93C3-5A3CB560104F}" destId="{77DCC0A8-5406-47F0-B9FD-D01CA4CAADC7}" srcOrd="3" destOrd="0" parTransId="{8378E52C-A444-425F-AAFB-C2292B630C1D}" sibTransId="{EC6FE8D3-B1D4-4E97-A1A5-1E2D2B5B7F8C}"/>
    <dgm:cxn modelId="{BA94AD11-4D90-47DB-AFDB-8BEB761DDCEB}" type="presOf" srcId="{3C8EEB1C-8EC2-4902-A7AB-44156D6B20C3}" destId="{C5353293-546E-4211-9DD1-9CB80D91DBE0}" srcOrd="0" destOrd="0" presId="urn:microsoft.com/office/officeart/2005/8/layout/vList2"/>
    <dgm:cxn modelId="{FE322FBD-0FA2-4BCD-91A8-4632A53FA94D}" srcId="{5FD2DC42-6103-4F9D-93C3-5A3CB560104F}" destId="{EC4BDC41-DD09-4859-976B-4F89458031A6}" srcOrd="1" destOrd="0" parTransId="{46A187EF-EC49-4E5B-88B3-AE8CD893DE31}" sibTransId="{13E9FDCD-3572-4C6A-91B2-B70CE4A3C7EF}"/>
    <dgm:cxn modelId="{0B265835-8BF4-4836-ABC8-A6CF83E8DD7B}" type="presOf" srcId="{5FD2DC42-6103-4F9D-93C3-5A3CB560104F}" destId="{D52B67B3-E275-4376-A3F3-F95B28B357E5}" srcOrd="0" destOrd="0" presId="urn:microsoft.com/office/officeart/2005/8/layout/vList2"/>
    <dgm:cxn modelId="{D34F683C-1F23-4B2B-9639-72A702A64F82}" srcId="{55979084-F765-48A2-81D5-FDB960DD24EB}" destId="{3C8EEB1C-8EC2-4902-A7AB-44156D6B20C3}" srcOrd="0" destOrd="0" parTransId="{7C74A92A-518E-40F4-8808-1B2403005296}" sibTransId="{BE0E7F56-07C6-441C-9841-82D8340B6C96}"/>
    <dgm:cxn modelId="{8316904D-F0B6-411F-8562-30DC712DC3AA}" srcId="{7A31A6A0-94B1-486A-B125-AEC520DFCEEA}" destId="{707988BC-F85C-45E6-B2AB-8D1D54CBF794}" srcOrd="0" destOrd="0" parTransId="{912D1F7C-7650-4AC0-BE97-6E1DC3BD3EAF}" sibTransId="{082F4644-3CC1-4B0F-97DD-06F01451565D}"/>
    <dgm:cxn modelId="{D46F5177-B86B-41C6-AE85-F67003B23C47}" srcId="{77DCC0A8-5406-47F0-B9FD-D01CA4CAADC7}" destId="{53BC1D05-B539-49A1-8AC7-0EF14D90F5E9}" srcOrd="0" destOrd="0" parTransId="{DB8D4D2D-AD8E-4166-B8EF-DFC3F1791E3C}" sibTransId="{B78DBC6B-2C9B-4C42-81CC-0E3455DCC73B}"/>
    <dgm:cxn modelId="{DF1C98FB-169B-41BB-B2DE-3EB9CAB92A2F}" type="presOf" srcId="{77DCC0A8-5406-47F0-B9FD-D01CA4CAADC7}" destId="{CAE59BD2-1341-4827-BE71-D4CF44F088AE}" srcOrd="0" destOrd="0" presId="urn:microsoft.com/office/officeart/2005/8/layout/vList2"/>
    <dgm:cxn modelId="{6DEDC666-6E31-47A9-A262-8A1964E357DB}" srcId="{EC4BDC41-DD09-4859-976B-4F89458031A6}" destId="{9C5E1F1D-C225-4CCD-87BB-B38D97C09A7D}" srcOrd="0" destOrd="0" parTransId="{96800D19-7077-4E42-93B8-7ECFE7EBDF85}" sibTransId="{455720E6-14D4-4B6A-8AD2-0E7C99E6F6F1}"/>
    <dgm:cxn modelId="{F04E5437-A8DB-4EF6-AE1D-88DD82542F66}" srcId="{55979084-F765-48A2-81D5-FDB960DD24EB}" destId="{23C92D9A-4BEE-4F56-96D6-E00635FA7B8A}" srcOrd="1" destOrd="0" parTransId="{0BEFEB40-5FD0-47D1-BA89-ACD16FFA463B}" sibTransId="{A43D4E07-2506-40D5-9990-E731FA3134C7}"/>
    <dgm:cxn modelId="{538070B2-A0BC-4FCE-AD09-6FECE0189650}" type="presParOf" srcId="{D52B67B3-E275-4376-A3F3-F95B28B357E5}" destId="{50A839E8-B4C8-4424-829B-C19F90EA45BD}" srcOrd="0" destOrd="0" presId="urn:microsoft.com/office/officeart/2005/8/layout/vList2"/>
    <dgm:cxn modelId="{D6803647-A1BE-4F15-B96D-C72120CF6706}" type="presParOf" srcId="{D52B67B3-E275-4376-A3F3-F95B28B357E5}" destId="{80AF6DB1-FF1B-40CA-9BC3-0667CFBC752A}" srcOrd="1" destOrd="0" presId="urn:microsoft.com/office/officeart/2005/8/layout/vList2"/>
    <dgm:cxn modelId="{E5DB3F34-B2FC-4509-985F-FB0D1E29D67C}" type="presParOf" srcId="{D52B67B3-E275-4376-A3F3-F95B28B357E5}" destId="{A249CE4D-AD99-44F4-A99B-D8ADEC7E275C}" srcOrd="2" destOrd="0" presId="urn:microsoft.com/office/officeart/2005/8/layout/vList2"/>
    <dgm:cxn modelId="{F1590A18-D142-43F6-8ECA-F79D4D4D616A}" type="presParOf" srcId="{D52B67B3-E275-4376-A3F3-F95B28B357E5}" destId="{1EEA9048-751B-47A8-97C2-60D3F2614E1B}" srcOrd="3" destOrd="0" presId="urn:microsoft.com/office/officeart/2005/8/layout/vList2"/>
    <dgm:cxn modelId="{9AA04B75-9B58-4773-8D37-05C05C4F0DAF}" type="presParOf" srcId="{D52B67B3-E275-4376-A3F3-F95B28B357E5}" destId="{0C05A5B7-8E54-4D0D-B38D-350AD3E6B69C}" srcOrd="4" destOrd="0" presId="urn:microsoft.com/office/officeart/2005/8/layout/vList2"/>
    <dgm:cxn modelId="{F0DD43AC-29A3-487D-9904-79A431A66F16}" type="presParOf" srcId="{D52B67B3-E275-4376-A3F3-F95B28B357E5}" destId="{C5353293-546E-4211-9DD1-9CB80D91DBE0}" srcOrd="5" destOrd="0" presId="urn:microsoft.com/office/officeart/2005/8/layout/vList2"/>
    <dgm:cxn modelId="{C4E3A517-192A-4CFF-B219-008060566002}" type="presParOf" srcId="{D52B67B3-E275-4376-A3F3-F95B28B357E5}" destId="{CAE59BD2-1341-4827-BE71-D4CF44F088AE}" srcOrd="6" destOrd="0" presId="urn:microsoft.com/office/officeart/2005/8/layout/vList2"/>
    <dgm:cxn modelId="{460C76F9-6896-4186-956E-038A135EFD7A}" type="presParOf" srcId="{D52B67B3-E275-4376-A3F3-F95B28B357E5}" destId="{1F4E23AC-F923-4042-9E37-EE5962808DAB}" srcOrd="7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5FD2DC42-6103-4F9D-93C3-5A3CB560104F}" type="doc">
      <dgm:prSet loTypeId="urn:diagrams.loki3.com/Bracket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7A31A6A0-94B1-486A-B125-AEC520DFCEEA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algn="ctr" rtl="1"/>
          <a:r>
            <a:rPr lang="fa-IR" sz="2000" b="1" dirty="0" smtClean="0">
              <a:solidFill>
                <a:schemeClr val="bg1"/>
              </a:solidFill>
              <a:cs typeface="B Zar" panose="00000400000000000000" pitchFamily="2" charset="-78"/>
            </a:rPr>
            <a:t>الزامات عملکردی </a:t>
          </a:r>
          <a:r>
            <a:rPr lang="en-US" sz="2000" b="1" dirty="0" smtClean="0">
              <a:solidFill>
                <a:schemeClr val="bg1"/>
              </a:solidFill>
              <a:cs typeface="B Zar" panose="00000400000000000000" pitchFamily="2" charset="-78"/>
            </a:rPr>
            <a:t>TCS</a:t>
          </a:r>
          <a:endParaRPr lang="en-US" sz="2000" b="1" dirty="0">
            <a:solidFill>
              <a:schemeClr val="bg1"/>
            </a:solidFill>
            <a:cs typeface="B Zar" panose="00000400000000000000" pitchFamily="2" charset="-78"/>
          </a:endParaRPr>
        </a:p>
      </dgm:t>
    </dgm:pt>
    <dgm:pt modelId="{EBCD71C6-5BF4-4F03-AE24-AB3995AA9EAB}" type="parTrans" cxnId="{6CA7A572-5094-4BD7-9E04-FEB9AD33A09A}">
      <dgm:prSet/>
      <dgm:spPr/>
      <dgm:t>
        <a:bodyPr/>
        <a:lstStyle/>
        <a:p>
          <a:endParaRPr lang="en-US"/>
        </a:p>
      </dgm:t>
    </dgm:pt>
    <dgm:pt modelId="{B3B5B764-94E8-416E-9E84-3D127BC553EF}" type="sibTrans" cxnId="{6CA7A572-5094-4BD7-9E04-FEB9AD33A09A}">
      <dgm:prSet/>
      <dgm:spPr/>
      <dgm:t>
        <a:bodyPr/>
        <a:lstStyle/>
        <a:p>
          <a:endParaRPr lang="en-US"/>
        </a:p>
      </dgm:t>
    </dgm:pt>
    <dgm:pt modelId="{707988BC-F85C-45E6-B2AB-8D1D54CBF794}">
      <dgm:prSet phldrT="[Text]" custT="1"/>
      <dgm:spPr/>
      <dgm:t>
        <a:bodyPr/>
        <a:lstStyle/>
        <a:p>
          <a:pPr rtl="1"/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در طول فشرده سازی هیچ داده ای از بین نمی رود.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912D1F7C-7650-4AC0-BE97-6E1DC3BD3EAF}" type="parTrans" cxnId="{8316904D-F0B6-411F-8562-30DC712DC3AA}">
      <dgm:prSet/>
      <dgm:spPr/>
      <dgm:t>
        <a:bodyPr/>
        <a:lstStyle/>
        <a:p>
          <a:endParaRPr lang="en-US"/>
        </a:p>
      </dgm:t>
    </dgm:pt>
    <dgm:pt modelId="{082F4644-3CC1-4B0F-97DD-06F01451565D}" type="sibTrans" cxnId="{8316904D-F0B6-411F-8562-30DC712DC3AA}">
      <dgm:prSet/>
      <dgm:spPr/>
      <dgm:t>
        <a:bodyPr/>
        <a:lstStyle/>
        <a:p>
          <a:endParaRPr lang="en-US"/>
        </a:p>
      </dgm:t>
    </dgm:pt>
    <dgm:pt modelId="{EC4BDC41-DD09-4859-976B-4F89458031A6}">
      <dgm:prSet phldrT="[Text]" custT="1"/>
      <dgm:spPr>
        <a:solidFill>
          <a:schemeClr val="tx2">
            <a:lumMod val="75000"/>
          </a:schemeClr>
        </a:solidFill>
      </dgm:spPr>
      <dgm:t>
        <a:bodyPr/>
        <a:lstStyle/>
        <a:p>
          <a:pPr rtl="1"/>
          <a:r>
            <a:rPr lang="fa-IR" sz="2000" b="1" dirty="0" smtClean="0">
              <a:solidFill>
                <a:schemeClr val="bg1"/>
              </a:solidFill>
              <a:cs typeface="B Zar" panose="00000400000000000000" pitchFamily="2" charset="-78"/>
            </a:rPr>
            <a:t>الزامات غیرعملکردی </a:t>
          </a:r>
          <a:r>
            <a:rPr lang="en-US" sz="2000" b="1" dirty="0" smtClean="0">
              <a:solidFill>
                <a:schemeClr val="bg1"/>
              </a:solidFill>
              <a:cs typeface="B Zar" panose="00000400000000000000" pitchFamily="2" charset="-78"/>
            </a:rPr>
            <a:t>TCS</a:t>
          </a:r>
          <a:endParaRPr lang="en-US" sz="2000" b="1" dirty="0">
            <a:cs typeface="B Zar" panose="00000400000000000000" pitchFamily="2" charset="-78"/>
          </a:endParaRPr>
        </a:p>
      </dgm:t>
    </dgm:pt>
    <dgm:pt modelId="{46A187EF-EC49-4E5B-88B3-AE8CD893DE31}" type="parTrans" cxnId="{FE322FBD-0FA2-4BCD-91A8-4632A53FA94D}">
      <dgm:prSet/>
      <dgm:spPr/>
      <dgm:t>
        <a:bodyPr/>
        <a:lstStyle/>
        <a:p>
          <a:endParaRPr lang="en-US"/>
        </a:p>
      </dgm:t>
    </dgm:pt>
    <dgm:pt modelId="{13E9FDCD-3572-4C6A-91B2-B70CE4A3C7EF}" type="sibTrans" cxnId="{FE322FBD-0FA2-4BCD-91A8-4632A53FA94D}">
      <dgm:prSet/>
      <dgm:spPr/>
      <dgm:t>
        <a:bodyPr/>
        <a:lstStyle/>
        <a:p>
          <a:endParaRPr lang="en-US"/>
        </a:p>
      </dgm:t>
    </dgm:pt>
    <dgm:pt modelId="{9C5E1F1D-C225-4CCD-87BB-B38D97C09A7D}">
      <dgm:prSet phldrT="[Text]" custT="1"/>
      <dgm:spPr/>
      <dgm:t>
        <a:bodyPr/>
        <a:lstStyle/>
        <a:p>
          <a:pPr rtl="1"/>
          <a:r>
            <a:rPr lang="en-US" sz="1600" b="1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 می تواند فایل های بالای 20 مگابایت را فشرده کند.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96800D19-7077-4E42-93B8-7ECFE7EBDF85}" type="parTrans" cxnId="{6DEDC666-6E31-47A9-A262-8A1964E357DB}">
      <dgm:prSet/>
      <dgm:spPr/>
      <dgm:t>
        <a:bodyPr/>
        <a:lstStyle/>
        <a:p>
          <a:endParaRPr lang="en-US"/>
        </a:p>
      </dgm:t>
    </dgm:pt>
    <dgm:pt modelId="{455720E6-14D4-4B6A-8AD2-0E7C99E6F6F1}" type="sibTrans" cxnId="{6DEDC666-6E31-47A9-A262-8A1964E357DB}">
      <dgm:prSet/>
      <dgm:spPr/>
      <dgm:t>
        <a:bodyPr/>
        <a:lstStyle/>
        <a:p>
          <a:endParaRPr lang="en-US"/>
        </a:p>
      </dgm:t>
    </dgm:pt>
    <dgm:pt modelId="{8ECDCC2D-FBBB-49DF-9F9F-4F18FE9374E7}">
      <dgm:prSet phldrT="[Text]" custT="1"/>
      <dgm:spPr/>
      <dgm:t>
        <a:bodyPr/>
        <a:lstStyle/>
        <a:p>
          <a:pPr rtl="1"/>
          <a:r>
            <a:rPr lang="en-US" sz="1600" b="1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 می تواند متن را با رمزگذاری های معمول و غیرمعمول فشرده کند. 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0334E4F5-81A3-4770-9DE3-0FEDE15C29A8}" type="parTrans" cxnId="{F6553701-37D0-4962-8CD4-7EBD4B5C6518}">
      <dgm:prSet/>
      <dgm:spPr/>
      <dgm:t>
        <a:bodyPr/>
        <a:lstStyle/>
        <a:p>
          <a:endParaRPr lang="en-US"/>
        </a:p>
      </dgm:t>
    </dgm:pt>
    <dgm:pt modelId="{F67BF1CB-FFA7-47E4-A11F-A755365E51D3}" type="sibTrans" cxnId="{F6553701-37D0-4962-8CD4-7EBD4B5C6518}">
      <dgm:prSet/>
      <dgm:spPr/>
      <dgm:t>
        <a:bodyPr/>
        <a:lstStyle/>
        <a:p>
          <a:endParaRPr lang="en-US"/>
        </a:p>
      </dgm:t>
    </dgm:pt>
    <dgm:pt modelId="{47ECD72A-E729-4ACA-8C10-5842FC8C48E4}">
      <dgm:prSet phldrT="[Text]" custT="1"/>
      <dgm:spPr/>
      <dgm:t>
        <a:bodyPr/>
        <a:lstStyle/>
        <a:p>
          <a:pPr rtl="1"/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ماژول های </a:t>
          </a:r>
          <a:r>
            <a:rPr lang="en-US" sz="1600" b="1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 به راحتی متصل می شوند.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A9E21E77-43F5-43BC-B4A0-A4170AD50A5A}" type="parTrans" cxnId="{B302A091-FD8D-4C95-8A35-16402EA20863}">
      <dgm:prSet/>
      <dgm:spPr/>
      <dgm:t>
        <a:bodyPr/>
        <a:lstStyle/>
        <a:p>
          <a:endParaRPr lang="en-US"/>
        </a:p>
      </dgm:t>
    </dgm:pt>
    <dgm:pt modelId="{74997340-EC7C-4A26-A1B0-495007458192}" type="sibTrans" cxnId="{B302A091-FD8D-4C95-8A35-16402EA20863}">
      <dgm:prSet/>
      <dgm:spPr/>
      <dgm:t>
        <a:bodyPr/>
        <a:lstStyle/>
        <a:p>
          <a:endParaRPr lang="en-US"/>
        </a:p>
      </dgm:t>
    </dgm:pt>
    <dgm:pt modelId="{9F782FBB-7E0D-4481-8EE0-5C62E8148000}">
      <dgm:prSet phldrT="[Text]" custT="1"/>
      <dgm:spPr/>
      <dgm:t>
        <a:bodyPr/>
        <a:lstStyle/>
        <a:p>
          <a:pPr rtl="1"/>
          <a:r>
            <a:rPr lang="en-US" sz="1600" b="1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 می تواند فایلها را حداقل به نصف اندازه اصلی خود فشرده کند. 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B8785AD9-BBD3-47C8-875A-438FEEB9B0A3}" type="parTrans" cxnId="{90D14908-79E9-416F-9C7B-0BFBAE8A6BA7}">
      <dgm:prSet/>
      <dgm:spPr/>
      <dgm:t>
        <a:bodyPr/>
        <a:lstStyle/>
        <a:p>
          <a:endParaRPr lang="en-US"/>
        </a:p>
      </dgm:t>
    </dgm:pt>
    <dgm:pt modelId="{1A123A7C-0FB6-4E04-A25C-3C8B912E025F}" type="sibTrans" cxnId="{90D14908-79E9-416F-9C7B-0BFBAE8A6BA7}">
      <dgm:prSet/>
      <dgm:spPr/>
      <dgm:t>
        <a:bodyPr/>
        <a:lstStyle/>
        <a:p>
          <a:endParaRPr lang="en-US"/>
        </a:p>
      </dgm:t>
    </dgm:pt>
    <dgm:pt modelId="{A9280F23-FF0F-4788-BB95-A84ECD95A82D}">
      <dgm:prSet phldrT="[Text]" custT="1"/>
      <dgm:spPr/>
      <dgm:t>
        <a:bodyPr/>
        <a:lstStyle/>
        <a:p>
          <a:pPr rtl="1"/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تمام کدهای شخص ثالثی که در </a:t>
          </a:r>
          <a:r>
            <a:rPr lang="en-US" sz="1600" b="1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dirty="0" smtClean="0">
              <a:solidFill>
                <a:schemeClr val="tx1"/>
              </a:solidFill>
              <a:cs typeface="B Zar" panose="00000400000000000000" pitchFamily="2" charset="-78"/>
            </a:rPr>
            <a:t> استفاده می شود باید منبع باز باشد.</a:t>
          </a:r>
          <a:endParaRPr lang="en-US" sz="1600" b="1" dirty="0">
            <a:solidFill>
              <a:schemeClr val="tx1"/>
            </a:solidFill>
            <a:cs typeface="B Zar" panose="00000400000000000000" pitchFamily="2" charset="-78"/>
          </a:endParaRPr>
        </a:p>
      </dgm:t>
    </dgm:pt>
    <dgm:pt modelId="{4DA7758D-66D4-4B1A-9CF6-A903CA51893A}" type="parTrans" cxnId="{34405EEC-FFC9-4D58-B5F6-7DA100BA002A}">
      <dgm:prSet/>
      <dgm:spPr/>
      <dgm:t>
        <a:bodyPr/>
        <a:lstStyle/>
        <a:p>
          <a:endParaRPr lang="en-US"/>
        </a:p>
      </dgm:t>
    </dgm:pt>
    <dgm:pt modelId="{EBDD7BE7-8B9A-4AF1-9C4A-FDACB8D6DE8B}" type="sibTrans" cxnId="{34405EEC-FFC9-4D58-B5F6-7DA100BA002A}">
      <dgm:prSet/>
      <dgm:spPr/>
      <dgm:t>
        <a:bodyPr/>
        <a:lstStyle/>
        <a:p>
          <a:endParaRPr lang="en-US"/>
        </a:p>
      </dgm:t>
    </dgm:pt>
    <dgm:pt modelId="{7968B8BE-5ADD-4F7F-A5BB-83218AA9FCA9}" type="pres">
      <dgm:prSet presAssocID="{5FD2DC42-6103-4F9D-93C3-5A3CB560104F}" presName="Name0" presStyleCnt="0">
        <dgm:presLayoutVars>
          <dgm:dir val="rev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99023F4-CFF8-4813-982F-FE7E13C1D2F9}" type="pres">
      <dgm:prSet presAssocID="{7A31A6A0-94B1-486A-B125-AEC520DFCEEA}" presName="linNode" presStyleCnt="0"/>
      <dgm:spPr/>
    </dgm:pt>
    <dgm:pt modelId="{CA7C8B61-AAAB-4076-9A2F-0FAB0FF4688D}" type="pres">
      <dgm:prSet presAssocID="{7A31A6A0-94B1-486A-B125-AEC520DFCEEA}" presName="parTx" presStyleLbl="revTx" presStyleIdx="0" presStyleCnt="2" custScaleX="122453" custScaleY="5497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65A08CD-AF96-4459-A08E-EB6FA720914D}" type="pres">
      <dgm:prSet presAssocID="{7A31A6A0-94B1-486A-B125-AEC520DFCEEA}" presName="bracket" presStyleLbl="parChTrans1D1" presStyleIdx="0" presStyleCnt="2"/>
      <dgm:spPr/>
    </dgm:pt>
    <dgm:pt modelId="{57681961-BB69-4294-BA8A-CAA38A3D2905}" type="pres">
      <dgm:prSet presAssocID="{7A31A6A0-94B1-486A-B125-AEC520DFCEEA}" presName="spH" presStyleCnt="0"/>
      <dgm:spPr/>
    </dgm:pt>
    <dgm:pt modelId="{AFDA074D-5AB2-4944-B198-EAFF77AAE51B}" type="pres">
      <dgm:prSet presAssocID="{7A31A6A0-94B1-486A-B125-AEC520DFCEEA}" presName="desTx" presStyleLbl="node1" presStyleIdx="0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97C5E94-B365-4915-A5ED-583CB0998D26}" type="pres">
      <dgm:prSet presAssocID="{B3B5B764-94E8-416E-9E84-3D127BC553EF}" presName="spV" presStyleCnt="0"/>
      <dgm:spPr/>
    </dgm:pt>
    <dgm:pt modelId="{8F2402B4-3487-4638-AAE0-19B12A868DE9}" type="pres">
      <dgm:prSet presAssocID="{EC4BDC41-DD09-4859-976B-4F89458031A6}" presName="linNode" presStyleCnt="0"/>
      <dgm:spPr/>
    </dgm:pt>
    <dgm:pt modelId="{840F896B-F38D-41F4-9CC0-559DEC168C32}" type="pres">
      <dgm:prSet presAssocID="{EC4BDC41-DD09-4859-976B-4F89458031A6}" presName="parTx" presStyleLbl="revTx" presStyleIdx="1" presStyleCnt="2" custScaleX="120289" custScaleY="49951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46238ED-53DD-4882-A0A3-E9DE3BB3F5E3}" type="pres">
      <dgm:prSet presAssocID="{EC4BDC41-DD09-4859-976B-4F89458031A6}" presName="bracket" presStyleLbl="parChTrans1D1" presStyleIdx="1" presStyleCnt="2"/>
      <dgm:spPr/>
    </dgm:pt>
    <dgm:pt modelId="{FA1C7ED9-F48E-407E-9407-48289EBE0CF2}" type="pres">
      <dgm:prSet presAssocID="{EC4BDC41-DD09-4859-976B-4F89458031A6}" presName="spH" presStyleCnt="0"/>
      <dgm:spPr/>
    </dgm:pt>
    <dgm:pt modelId="{9B16A659-759E-425B-8A95-CBC440ACED00}" type="pres">
      <dgm:prSet presAssocID="{EC4BDC41-DD09-4859-976B-4F89458031A6}" presName="desTx" presStyleLbl="node1" presStyleIdx="1" presStyleCnt="2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ABBF4A3-812C-455B-BF0A-0632BAB2B2B4}" type="presOf" srcId="{707988BC-F85C-45E6-B2AB-8D1D54CBF794}" destId="{AFDA074D-5AB2-4944-B198-EAFF77AAE51B}" srcOrd="0" destOrd="0" presId="urn:diagrams.loki3.com/BracketList"/>
    <dgm:cxn modelId="{6D049426-CF6A-45D3-BEE4-A2B217F28A47}" type="presOf" srcId="{9C5E1F1D-C225-4CCD-87BB-B38D97C09A7D}" destId="{9B16A659-759E-425B-8A95-CBC440ACED00}" srcOrd="0" destOrd="0" presId="urn:diagrams.loki3.com/BracketList"/>
    <dgm:cxn modelId="{E041AB49-ACBF-4BFC-B11D-A6EA0A2DA254}" type="presOf" srcId="{EC4BDC41-DD09-4859-976B-4F89458031A6}" destId="{840F896B-F38D-41F4-9CC0-559DEC168C32}" srcOrd="0" destOrd="0" presId="urn:diagrams.loki3.com/BracketList"/>
    <dgm:cxn modelId="{F8D56FFD-590C-4E39-96B4-A7830A67D37F}" type="presOf" srcId="{A9280F23-FF0F-4788-BB95-A84ECD95A82D}" destId="{9B16A659-759E-425B-8A95-CBC440ACED00}" srcOrd="0" destOrd="2" presId="urn:diagrams.loki3.com/BracketList"/>
    <dgm:cxn modelId="{34405EEC-FFC9-4D58-B5F6-7DA100BA002A}" srcId="{EC4BDC41-DD09-4859-976B-4F89458031A6}" destId="{A9280F23-FF0F-4788-BB95-A84ECD95A82D}" srcOrd="2" destOrd="0" parTransId="{4DA7758D-66D4-4B1A-9CF6-A903CA51893A}" sibTransId="{EBDD7BE7-8B9A-4AF1-9C4A-FDACB8D6DE8B}"/>
    <dgm:cxn modelId="{6CA7A572-5094-4BD7-9E04-FEB9AD33A09A}" srcId="{5FD2DC42-6103-4F9D-93C3-5A3CB560104F}" destId="{7A31A6A0-94B1-486A-B125-AEC520DFCEEA}" srcOrd="0" destOrd="0" parTransId="{EBCD71C6-5BF4-4F03-AE24-AB3995AA9EAB}" sibTransId="{B3B5B764-94E8-416E-9E84-3D127BC553EF}"/>
    <dgm:cxn modelId="{90D14908-79E9-416F-9C7B-0BFBAE8A6BA7}" srcId="{EC4BDC41-DD09-4859-976B-4F89458031A6}" destId="{9F782FBB-7E0D-4481-8EE0-5C62E8148000}" srcOrd="1" destOrd="0" parTransId="{B8785AD9-BBD3-47C8-875A-438FEEB9B0A3}" sibTransId="{1A123A7C-0FB6-4E04-A25C-3C8B912E025F}"/>
    <dgm:cxn modelId="{E4C12BD8-B984-423C-A88F-6A59E2C46DC2}" type="presOf" srcId="{47ECD72A-E729-4ACA-8C10-5842FC8C48E4}" destId="{AFDA074D-5AB2-4944-B198-EAFF77AAE51B}" srcOrd="0" destOrd="2" presId="urn:diagrams.loki3.com/BracketList"/>
    <dgm:cxn modelId="{F6553701-37D0-4962-8CD4-7EBD4B5C6518}" srcId="{7A31A6A0-94B1-486A-B125-AEC520DFCEEA}" destId="{8ECDCC2D-FBBB-49DF-9F9F-4F18FE9374E7}" srcOrd="1" destOrd="0" parTransId="{0334E4F5-81A3-4770-9DE3-0FEDE15C29A8}" sibTransId="{F67BF1CB-FFA7-47E4-A11F-A755365E51D3}"/>
    <dgm:cxn modelId="{FE322FBD-0FA2-4BCD-91A8-4632A53FA94D}" srcId="{5FD2DC42-6103-4F9D-93C3-5A3CB560104F}" destId="{EC4BDC41-DD09-4859-976B-4F89458031A6}" srcOrd="1" destOrd="0" parTransId="{46A187EF-EC49-4E5B-88B3-AE8CD893DE31}" sibTransId="{13E9FDCD-3572-4C6A-91B2-B70CE4A3C7EF}"/>
    <dgm:cxn modelId="{8316904D-F0B6-411F-8562-30DC712DC3AA}" srcId="{7A31A6A0-94B1-486A-B125-AEC520DFCEEA}" destId="{707988BC-F85C-45E6-B2AB-8D1D54CBF794}" srcOrd="0" destOrd="0" parTransId="{912D1F7C-7650-4AC0-BE97-6E1DC3BD3EAF}" sibTransId="{082F4644-3CC1-4B0F-97DD-06F01451565D}"/>
    <dgm:cxn modelId="{77F7EB7B-0EDA-4A5F-88F5-00DDB80BBC83}" type="presOf" srcId="{5FD2DC42-6103-4F9D-93C3-5A3CB560104F}" destId="{7968B8BE-5ADD-4F7F-A5BB-83218AA9FCA9}" srcOrd="0" destOrd="0" presId="urn:diagrams.loki3.com/BracketList"/>
    <dgm:cxn modelId="{B302A091-FD8D-4C95-8A35-16402EA20863}" srcId="{7A31A6A0-94B1-486A-B125-AEC520DFCEEA}" destId="{47ECD72A-E729-4ACA-8C10-5842FC8C48E4}" srcOrd="2" destOrd="0" parTransId="{A9E21E77-43F5-43BC-B4A0-A4170AD50A5A}" sibTransId="{74997340-EC7C-4A26-A1B0-495007458192}"/>
    <dgm:cxn modelId="{B29BC49E-D55D-4C23-915C-B0CCB3BC858D}" type="presOf" srcId="{9F782FBB-7E0D-4481-8EE0-5C62E8148000}" destId="{9B16A659-759E-425B-8A95-CBC440ACED00}" srcOrd="0" destOrd="1" presId="urn:diagrams.loki3.com/BracketList"/>
    <dgm:cxn modelId="{B8A08FA6-64A7-4BD4-AC0E-114B8BB68493}" type="presOf" srcId="{7A31A6A0-94B1-486A-B125-AEC520DFCEEA}" destId="{CA7C8B61-AAAB-4076-9A2F-0FAB0FF4688D}" srcOrd="0" destOrd="0" presId="urn:diagrams.loki3.com/BracketList"/>
    <dgm:cxn modelId="{36DDA0FA-2ED1-40C4-A4EE-24B079D98C2A}" type="presOf" srcId="{8ECDCC2D-FBBB-49DF-9F9F-4F18FE9374E7}" destId="{AFDA074D-5AB2-4944-B198-EAFF77AAE51B}" srcOrd="0" destOrd="1" presId="urn:diagrams.loki3.com/BracketList"/>
    <dgm:cxn modelId="{6DEDC666-6E31-47A9-A262-8A1964E357DB}" srcId="{EC4BDC41-DD09-4859-976B-4F89458031A6}" destId="{9C5E1F1D-C225-4CCD-87BB-B38D97C09A7D}" srcOrd="0" destOrd="0" parTransId="{96800D19-7077-4E42-93B8-7ECFE7EBDF85}" sibTransId="{455720E6-14D4-4B6A-8AD2-0E7C99E6F6F1}"/>
    <dgm:cxn modelId="{045F6107-B205-4858-973C-A7A2D11D5EC5}" type="presParOf" srcId="{7968B8BE-5ADD-4F7F-A5BB-83218AA9FCA9}" destId="{E99023F4-CFF8-4813-982F-FE7E13C1D2F9}" srcOrd="0" destOrd="0" presId="urn:diagrams.loki3.com/BracketList"/>
    <dgm:cxn modelId="{4C795737-E763-4149-B018-9DE3DC17FA3D}" type="presParOf" srcId="{E99023F4-CFF8-4813-982F-FE7E13C1D2F9}" destId="{CA7C8B61-AAAB-4076-9A2F-0FAB0FF4688D}" srcOrd="0" destOrd="0" presId="urn:diagrams.loki3.com/BracketList"/>
    <dgm:cxn modelId="{A6DAE31D-D782-477C-ADFC-619EAFCCCE1F}" type="presParOf" srcId="{E99023F4-CFF8-4813-982F-FE7E13C1D2F9}" destId="{B65A08CD-AF96-4459-A08E-EB6FA720914D}" srcOrd="1" destOrd="0" presId="urn:diagrams.loki3.com/BracketList"/>
    <dgm:cxn modelId="{99B52275-71F6-4858-AA6C-243DB276310E}" type="presParOf" srcId="{E99023F4-CFF8-4813-982F-FE7E13C1D2F9}" destId="{57681961-BB69-4294-BA8A-CAA38A3D2905}" srcOrd="2" destOrd="0" presId="urn:diagrams.loki3.com/BracketList"/>
    <dgm:cxn modelId="{6BB8576E-9828-4467-B804-50908DA0C122}" type="presParOf" srcId="{E99023F4-CFF8-4813-982F-FE7E13C1D2F9}" destId="{AFDA074D-5AB2-4944-B198-EAFF77AAE51B}" srcOrd="3" destOrd="0" presId="urn:diagrams.loki3.com/BracketList"/>
    <dgm:cxn modelId="{5F2879D9-0F6B-44BD-8CC5-229B0A716E7E}" type="presParOf" srcId="{7968B8BE-5ADD-4F7F-A5BB-83218AA9FCA9}" destId="{897C5E94-B365-4915-A5ED-583CB0998D26}" srcOrd="1" destOrd="0" presId="urn:diagrams.loki3.com/BracketList"/>
    <dgm:cxn modelId="{064B21CD-C481-4680-AD47-7F8E2B4FDA44}" type="presParOf" srcId="{7968B8BE-5ADD-4F7F-A5BB-83218AA9FCA9}" destId="{8F2402B4-3487-4638-AAE0-19B12A868DE9}" srcOrd="2" destOrd="0" presId="urn:diagrams.loki3.com/BracketList"/>
    <dgm:cxn modelId="{8A0D7A6C-371C-483D-8B2D-505FF3272DAE}" type="presParOf" srcId="{8F2402B4-3487-4638-AAE0-19B12A868DE9}" destId="{840F896B-F38D-41F4-9CC0-559DEC168C32}" srcOrd="0" destOrd="0" presId="urn:diagrams.loki3.com/BracketList"/>
    <dgm:cxn modelId="{64FE235A-55A0-42CA-8F10-7493B27A8C4A}" type="presParOf" srcId="{8F2402B4-3487-4638-AAE0-19B12A868DE9}" destId="{046238ED-53DD-4882-A0A3-E9DE3BB3F5E3}" srcOrd="1" destOrd="0" presId="urn:diagrams.loki3.com/BracketList"/>
    <dgm:cxn modelId="{A81ACFF8-8C6C-4A04-A6B8-BD9175FA7DA8}" type="presParOf" srcId="{8F2402B4-3487-4638-AAE0-19B12A868DE9}" destId="{FA1C7ED9-F48E-407E-9407-48289EBE0CF2}" srcOrd="2" destOrd="0" presId="urn:diagrams.loki3.com/BracketList"/>
    <dgm:cxn modelId="{4A4EF7DE-C22F-4433-9D75-B8FA2E396818}" type="presParOf" srcId="{8F2402B4-3487-4638-AAE0-19B12A868DE9}" destId="{9B16A659-759E-425B-8A95-CBC440ACED00}" srcOrd="3" destOrd="0" presId="urn:diagrams.loki3.com/BracketList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D57B87A-D7DE-43E8-B4AB-B124E0F88103}">
      <dsp:nvSpPr>
        <dsp:cNvPr id="0" name=""/>
        <dsp:cNvSpPr/>
      </dsp:nvSpPr>
      <dsp:spPr>
        <a:xfrm>
          <a:off x="0" y="3646268"/>
          <a:ext cx="9330007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63FAB8-92A0-463B-915F-099BFB68AE09}">
      <dsp:nvSpPr>
        <dsp:cNvPr id="0" name=""/>
        <dsp:cNvSpPr/>
      </dsp:nvSpPr>
      <dsp:spPr>
        <a:xfrm>
          <a:off x="0" y="1139879"/>
          <a:ext cx="9330007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09A73F-946D-44D9-9436-63804E7A631E}">
      <dsp:nvSpPr>
        <dsp:cNvPr id="0" name=""/>
        <dsp:cNvSpPr/>
      </dsp:nvSpPr>
      <dsp:spPr>
        <a:xfrm>
          <a:off x="0" y="294580"/>
          <a:ext cx="6904205" cy="872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8100" tIns="38100" rIns="38100" bIns="38100" numCol="1" spcCol="1270" anchor="b" anchorCtr="0">
          <a:noAutofit/>
        </a:bodyPr>
        <a:lstStyle/>
        <a:p>
          <a:pPr lvl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دراین روش وقتی فایل از حالت فشرده خارج می شود، با فایل اولیه یکسان خواهد بود و هیچ داده ای از بین نمی رود.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0" y="294580"/>
        <a:ext cx="6904205" cy="872416"/>
      </dsp:txXfrm>
    </dsp:sp>
    <dsp:sp modelId="{60B3B82C-FE56-4502-9723-791BF0AB63F0}">
      <dsp:nvSpPr>
        <dsp:cNvPr id="0" name=""/>
        <dsp:cNvSpPr/>
      </dsp:nvSpPr>
      <dsp:spPr>
        <a:xfrm>
          <a:off x="6904205" y="266436"/>
          <a:ext cx="2425801" cy="872416"/>
        </a:xfrm>
        <a:prstGeom prst="round2SameRect">
          <a:avLst>
            <a:gd name="adj1" fmla="val 16670"/>
            <a:gd name="adj2" fmla="val 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000" b="1" kern="1200" dirty="0" smtClean="0">
              <a:cs typeface="B Zar" panose="00000400000000000000" pitchFamily="2" charset="-78"/>
            </a:rPr>
            <a:t>بدون اتلاف</a:t>
          </a:r>
          <a:endParaRPr lang="en-US" sz="3000" b="1" kern="1200" dirty="0">
            <a:cs typeface="B Zar" panose="00000400000000000000" pitchFamily="2" charset="-78"/>
          </a:endParaRPr>
        </a:p>
      </dsp:txBody>
      <dsp:txXfrm>
        <a:off x="6946801" y="309032"/>
        <a:ext cx="2340609" cy="829820"/>
      </dsp:txXfrm>
    </dsp:sp>
    <dsp:sp modelId="{D991F8D6-330B-404B-B1AB-B501E387710E}">
      <dsp:nvSpPr>
        <dsp:cNvPr id="0" name=""/>
        <dsp:cNvSpPr/>
      </dsp:nvSpPr>
      <dsp:spPr>
        <a:xfrm>
          <a:off x="0" y="1167017"/>
          <a:ext cx="9330007" cy="174509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700" b="1" kern="1200" dirty="0">
            <a:cs typeface="B Zar" panose="00000400000000000000" pitchFamily="2" charset="-78"/>
          </a:endParaRPr>
        </a:p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700" b="1" kern="1200" dirty="0" smtClean="0">
              <a:cs typeface="B Zar" panose="00000400000000000000" pitchFamily="2" charset="-78"/>
            </a:rPr>
            <a:t>برای فایل های متنی مناسب است.</a:t>
          </a:r>
          <a:endParaRPr lang="en-US" sz="1700" b="1" kern="1200" dirty="0">
            <a:cs typeface="B Zar" panose="00000400000000000000" pitchFamily="2" charset="-78"/>
          </a:endParaRPr>
        </a:p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700" b="1" kern="1200" dirty="0" smtClean="0">
              <a:cs typeface="B Zar" panose="00000400000000000000" pitchFamily="2" charset="-78"/>
            </a:rPr>
            <a:t>کدگذاری دیکشنری، فشرده سازی متن </a:t>
          </a:r>
          <a:r>
            <a:rPr lang="en-US" sz="1700" b="1" kern="1200" dirty="0" smtClean="0">
              <a:cs typeface="B Zar" panose="00000400000000000000" pitchFamily="2" charset="-78"/>
            </a:rPr>
            <a:t>ASCII</a:t>
          </a:r>
          <a:r>
            <a:rPr lang="fa-IR" sz="1700" b="1" kern="1200" dirty="0" smtClean="0">
              <a:cs typeface="B Zar" panose="00000400000000000000" pitchFamily="2" charset="-78"/>
            </a:rPr>
            <a:t> و کدگذاری هافمن از این روش استفاده می کنند. </a:t>
          </a:r>
          <a:endParaRPr lang="en-US" sz="1700" b="1" kern="1200" dirty="0">
            <a:cs typeface="B Zar" panose="00000400000000000000" pitchFamily="2" charset="-78"/>
          </a:endParaRPr>
        </a:p>
      </dsp:txBody>
      <dsp:txXfrm>
        <a:off x="0" y="1167017"/>
        <a:ext cx="9330007" cy="1745094"/>
      </dsp:txXfrm>
    </dsp:sp>
    <dsp:sp modelId="{7395F292-3AF6-4C45-9018-BC0EC3049E7E}">
      <dsp:nvSpPr>
        <dsp:cNvPr id="0" name=""/>
        <dsp:cNvSpPr/>
      </dsp:nvSpPr>
      <dsp:spPr>
        <a:xfrm>
          <a:off x="0" y="2785259"/>
          <a:ext cx="6904205" cy="87241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6195" tIns="36195" rIns="36195" bIns="36195" numCol="1" spcCol="1270" anchor="b" anchorCtr="0">
          <a:noAutofit/>
        </a:bodyPr>
        <a:lstStyle/>
        <a:p>
          <a:pPr lvl="0" algn="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900" b="1" kern="1200" dirty="0" smtClean="0">
              <a:cs typeface="B Zar" panose="00000400000000000000" pitchFamily="2" charset="-78"/>
            </a:rPr>
            <a:t>دراین روش برخی داده ها هنگام فشرده سازی از بین می روند و هنگامی که فایل از حالت فشرده خارج می شود، داده های از دست رفته قابل بازیابی نیستند.</a:t>
          </a:r>
          <a:endParaRPr lang="en-US" sz="1900" kern="1200" dirty="0"/>
        </a:p>
      </dsp:txBody>
      <dsp:txXfrm>
        <a:off x="0" y="2785259"/>
        <a:ext cx="6904205" cy="872416"/>
      </dsp:txXfrm>
    </dsp:sp>
    <dsp:sp modelId="{DC7C1D05-0E02-48A0-81E9-10D7E95B7A9F}">
      <dsp:nvSpPr>
        <dsp:cNvPr id="0" name=""/>
        <dsp:cNvSpPr/>
      </dsp:nvSpPr>
      <dsp:spPr>
        <a:xfrm>
          <a:off x="6904205" y="2785259"/>
          <a:ext cx="2425801" cy="872416"/>
        </a:xfrm>
        <a:prstGeom prst="round2SameRect">
          <a:avLst>
            <a:gd name="adj1" fmla="val 16670"/>
            <a:gd name="adj2" fmla="val 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lvl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3000" b="1" kern="1200" dirty="0" smtClean="0">
              <a:cs typeface="B Zar" panose="00000400000000000000" pitchFamily="2" charset="-78"/>
            </a:rPr>
            <a:t>با اتلاف</a:t>
          </a:r>
          <a:endParaRPr lang="en-US" sz="3000" b="1" kern="1200" dirty="0">
            <a:cs typeface="B Zar" panose="00000400000000000000" pitchFamily="2" charset="-78"/>
          </a:endParaRPr>
        </a:p>
      </dsp:txBody>
      <dsp:txXfrm>
        <a:off x="6946801" y="2827855"/>
        <a:ext cx="2340609" cy="829820"/>
      </dsp:txXfrm>
    </dsp:sp>
    <dsp:sp modelId="{E794F0BE-0944-4D06-BE54-74CD2A9EE1B8}">
      <dsp:nvSpPr>
        <dsp:cNvPr id="0" name=""/>
        <dsp:cNvSpPr/>
      </dsp:nvSpPr>
      <dsp:spPr>
        <a:xfrm>
          <a:off x="0" y="3533898"/>
          <a:ext cx="9330007" cy="126097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700" b="1" kern="1200" dirty="0">
            <a:cs typeface="B Zar" panose="00000400000000000000" pitchFamily="2" charset="-78"/>
          </a:endParaRPr>
        </a:p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700" b="1" kern="1200" dirty="0" smtClean="0">
              <a:cs typeface="B Zar" panose="00000400000000000000" pitchFamily="2" charset="-78"/>
            </a:rPr>
            <a:t>برای فایل صوتی، تصویر و ویدئو مناسب می باشد.</a:t>
          </a:r>
          <a:endParaRPr lang="en-US" sz="1700" b="1" kern="1200" dirty="0">
            <a:cs typeface="B Zar" panose="00000400000000000000" pitchFamily="2" charset="-78"/>
          </a:endParaRPr>
        </a:p>
      </dsp:txBody>
      <dsp:txXfrm>
        <a:off x="0" y="3533898"/>
        <a:ext cx="9330007" cy="126097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D6E8183-5D5B-49F6-ABF2-AE7B8E3CAC80}">
      <dsp:nvSpPr>
        <dsp:cNvPr id="0" name=""/>
        <dsp:cNvSpPr/>
      </dsp:nvSpPr>
      <dsp:spPr>
        <a:xfrm>
          <a:off x="0" y="4146259"/>
          <a:ext cx="9330007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D57B87A-D7DE-43E8-B4AB-B124E0F88103}">
      <dsp:nvSpPr>
        <dsp:cNvPr id="0" name=""/>
        <dsp:cNvSpPr/>
      </dsp:nvSpPr>
      <dsp:spPr>
        <a:xfrm>
          <a:off x="0" y="2512763"/>
          <a:ext cx="9330007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A63FAB8-92A0-463B-915F-099BFB68AE09}">
      <dsp:nvSpPr>
        <dsp:cNvPr id="0" name=""/>
        <dsp:cNvSpPr/>
      </dsp:nvSpPr>
      <dsp:spPr>
        <a:xfrm>
          <a:off x="0" y="859908"/>
          <a:ext cx="9330007" cy="0"/>
        </a:xfrm>
        <a:prstGeom prst="line">
          <a:avLst/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B09A73F-946D-44D9-9436-63804E7A631E}">
      <dsp:nvSpPr>
        <dsp:cNvPr id="0" name=""/>
        <dsp:cNvSpPr/>
      </dsp:nvSpPr>
      <dsp:spPr>
        <a:xfrm>
          <a:off x="0" y="200001"/>
          <a:ext cx="6904205" cy="5925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b" anchorCtr="0">
          <a:noAutofit/>
        </a:bodyPr>
        <a:lstStyle/>
        <a:p>
          <a:pPr lvl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Zar" panose="00000400000000000000" pitchFamily="2" charset="-78"/>
            </a:rPr>
            <a:t>از </a:t>
          </a:r>
          <a:r>
            <a:rPr lang="ar-SA" sz="1800" b="1" kern="1200" dirty="0" smtClean="0">
              <a:cs typeface="B Zar" panose="00000400000000000000" pitchFamily="2" charset="-78"/>
            </a:rPr>
            <a:t>رشته های تکراری متن</a:t>
          </a:r>
          <a:r>
            <a:rPr lang="fa-IR" sz="1800" b="1" kern="1200" dirty="0" smtClean="0">
              <a:cs typeface="B Zar" panose="00000400000000000000" pitchFamily="2" charset="-78"/>
            </a:rPr>
            <a:t> استفاده می کند و آن ها</a:t>
          </a:r>
          <a:r>
            <a:rPr lang="ar-SA" sz="1800" b="1" kern="1200" dirty="0" smtClean="0">
              <a:cs typeface="B Zar" panose="00000400000000000000" pitchFamily="2" charset="-78"/>
            </a:rPr>
            <a:t> را با منابع جایگزین می کند</a:t>
          </a:r>
          <a:r>
            <a:rPr lang="fa-IR" sz="1800" b="1" kern="1200" dirty="0" smtClean="0">
              <a:cs typeface="B Zar" panose="00000400000000000000" pitchFamily="2" charset="-78"/>
            </a:rPr>
            <a:t>.</a:t>
          </a:r>
          <a:endParaRPr lang="en-US" sz="1800" b="1" kern="1200" dirty="0">
            <a:cs typeface="B Zar" panose="00000400000000000000" pitchFamily="2" charset="-78"/>
          </a:endParaRPr>
        </a:p>
      </dsp:txBody>
      <dsp:txXfrm>
        <a:off x="0" y="200001"/>
        <a:ext cx="6904205" cy="592596"/>
      </dsp:txXfrm>
    </dsp:sp>
    <dsp:sp modelId="{60B3B82C-FE56-4502-9723-791BF0AB63F0}">
      <dsp:nvSpPr>
        <dsp:cNvPr id="0" name=""/>
        <dsp:cNvSpPr/>
      </dsp:nvSpPr>
      <dsp:spPr>
        <a:xfrm>
          <a:off x="6904205" y="180884"/>
          <a:ext cx="2425801" cy="592596"/>
        </a:xfrm>
        <a:prstGeom prst="round2SameRect">
          <a:avLst>
            <a:gd name="adj1" fmla="val 16670"/>
            <a:gd name="adj2" fmla="val 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کدگذاری دیکشنری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6933138" y="209817"/>
        <a:ext cx="2367935" cy="563663"/>
      </dsp:txXfrm>
    </dsp:sp>
    <dsp:sp modelId="{D991F8D6-330B-404B-B1AB-B501E387710E}">
      <dsp:nvSpPr>
        <dsp:cNvPr id="0" name=""/>
        <dsp:cNvSpPr/>
      </dsp:nvSpPr>
      <dsp:spPr>
        <a:xfrm>
          <a:off x="0" y="792611"/>
          <a:ext cx="9330007" cy="1185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700" b="1" kern="1200" dirty="0">
            <a:cs typeface="B Zar" panose="00000400000000000000" pitchFamily="2" charset="-78"/>
          </a:endParaRPr>
        </a:p>
        <a:p>
          <a:pPr marL="114300" lvl="1" indent="-114300" algn="r" defTabSz="6223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400" b="1" kern="1200" dirty="0" smtClean="0">
              <a:cs typeface="B Zar" panose="00000400000000000000" pitchFamily="2" charset="-78"/>
            </a:rPr>
            <a:t>الگوریتم های </a:t>
          </a:r>
          <a:r>
            <a:rPr lang="en-US" sz="1400" b="1" kern="1200" dirty="0" smtClean="0">
              <a:cs typeface="B Zar" panose="00000400000000000000" pitchFamily="2" charset="-78"/>
            </a:rPr>
            <a:t>LZ77</a:t>
          </a:r>
          <a:r>
            <a:rPr lang="fa-IR" sz="1400" b="1" kern="1200" dirty="0" smtClean="0">
              <a:cs typeface="B Zar" panose="00000400000000000000" pitchFamily="2" charset="-78"/>
            </a:rPr>
            <a:t>، </a:t>
          </a:r>
          <a:r>
            <a:rPr lang="en-US" sz="1400" b="1" kern="1200" dirty="0" smtClean="0">
              <a:cs typeface="B Zar" panose="00000400000000000000" pitchFamily="2" charset="-78"/>
            </a:rPr>
            <a:t>LZ78</a:t>
          </a:r>
          <a:r>
            <a:rPr lang="fa-IR" sz="1400" b="1" kern="1200" dirty="0" smtClean="0">
              <a:cs typeface="B Zar" panose="00000400000000000000" pitchFamily="2" charset="-78"/>
            </a:rPr>
            <a:t>، </a:t>
          </a:r>
          <a:r>
            <a:rPr lang="en-US" sz="1400" b="1" kern="1200" dirty="0" smtClean="0">
              <a:cs typeface="B Zar" panose="00000400000000000000" pitchFamily="2" charset="-78"/>
            </a:rPr>
            <a:t>LZW</a:t>
          </a:r>
          <a:r>
            <a:rPr lang="fa-IR" sz="1400" b="1" kern="1200" dirty="0" smtClean="0">
              <a:cs typeface="B Zar" panose="00000400000000000000" pitchFamily="2" charset="-78"/>
            </a:rPr>
            <a:t> و </a:t>
          </a:r>
          <a:r>
            <a:rPr lang="en-US" sz="1400" b="1" kern="1200" dirty="0" smtClean="0">
              <a:cs typeface="B Zar" panose="00000400000000000000" pitchFamily="2" charset="-78"/>
            </a:rPr>
            <a:t>Re-pair</a:t>
          </a:r>
          <a:r>
            <a:rPr lang="fa-IR" sz="1400" b="1" kern="1200" dirty="0" smtClean="0">
              <a:cs typeface="B Zar" panose="00000400000000000000" pitchFamily="2" charset="-78"/>
            </a:rPr>
            <a:t> از کدگذاری دیکشنری استفاده می کنند. </a:t>
          </a:r>
          <a:endParaRPr lang="en-US" sz="1400" b="1" kern="1200" dirty="0">
            <a:cs typeface="B Zar" panose="00000400000000000000" pitchFamily="2" charset="-78"/>
          </a:endParaRPr>
        </a:p>
      </dsp:txBody>
      <dsp:txXfrm>
        <a:off x="0" y="792611"/>
        <a:ext cx="9330007" cy="1185371"/>
      </dsp:txXfrm>
    </dsp:sp>
    <dsp:sp modelId="{7395F292-3AF6-4C45-9018-BC0EC3049E7E}">
      <dsp:nvSpPr>
        <dsp:cNvPr id="0" name=""/>
        <dsp:cNvSpPr/>
      </dsp:nvSpPr>
      <dsp:spPr>
        <a:xfrm>
          <a:off x="0" y="1891817"/>
          <a:ext cx="6904205" cy="5925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b" anchorCtr="0">
          <a:noAutofit/>
        </a:bodyPr>
        <a:lstStyle/>
        <a:p>
          <a:pPr lvl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1800" b="1" kern="1200" dirty="0" smtClean="0">
              <a:cs typeface="B Zar" panose="00000400000000000000" pitchFamily="2" charset="-78"/>
            </a:rPr>
            <a:t>ی</a:t>
          </a:r>
          <a:r>
            <a:rPr lang="ar-SA" sz="1800" b="1" kern="1200" dirty="0" smtClean="0">
              <a:cs typeface="B Zar" panose="00000400000000000000" pitchFamily="2" charset="-78"/>
            </a:rPr>
            <a:t>ک کدگذاری متنی است که به طور گسترده  برای متنی که کاراکترها و نمادهای</a:t>
          </a:r>
          <a:r>
            <a:rPr lang="fa-IR" sz="1800" b="1" kern="1200" dirty="0" smtClean="0">
              <a:cs typeface="B Zar" panose="00000400000000000000" pitchFamily="2" charset="-78"/>
            </a:rPr>
            <a:t>ی</a:t>
          </a:r>
          <a:r>
            <a:rPr lang="ar-SA" sz="1800" b="1" kern="1200" dirty="0" smtClean="0">
              <a:cs typeface="B Zar" panose="00000400000000000000" pitchFamily="2" charset="-78"/>
            </a:rPr>
            <a:t> </a:t>
          </a:r>
          <a:r>
            <a:rPr lang="fa-IR" sz="1800" b="1" kern="1200" dirty="0" smtClean="0">
              <a:cs typeface="B Zar" panose="00000400000000000000" pitchFamily="2" charset="-78"/>
            </a:rPr>
            <a:t>با</a:t>
          </a:r>
          <a:r>
            <a:rPr lang="ar-SA" sz="1800" b="1" kern="1200" dirty="0" smtClean="0">
              <a:cs typeface="B Zar" panose="00000400000000000000" pitchFamily="2" charset="-78"/>
            </a:rPr>
            <a:t> تنوع</a:t>
          </a:r>
          <a:r>
            <a:rPr lang="fa-IR" sz="1800" b="1" kern="1200" dirty="0" smtClean="0">
              <a:cs typeface="B Zar" panose="00000400000000000000" pitchFamily="2" charset="-78"/>
            </a:rPr>
            <a:t> زیاد</a:t>
          </a:r>
          <a:r>
            <a:rPr lang="ar-SA" sz="1800" b="1" kern="1200" dirty="0" smtClean="0">
              <a:cs typeface="B Zar" panose="00000400000000000000" pitchFamily="2" charset="-78"/>
            </a:rPr>
            <a:t> ندارد، استفاده می شود</a:t>
          </a:r>
          <a:r>
            <a:rPr lang="fa-IR" sz="1800" b="1" kern="1200" dirty="0" smtClean="0">
              <a:cs typeface="B Zar" panose="00000400000000000000" pitchFamily="2" charset="-78"/>
            </a:rPr>
            <a:t>.</a:t>
          </a:r>
          <a:r>
            <a:rPr lang="ar-SA" sz="1800" b="1" kern="1200" dirty="0" smtClean="0">
              <a:cs typeface="B Zar" panose="00000400000000000000" pitchFamily="2" charset="-78"/>
            </a:rPr>
            <a:t> </a:t>
          </a:r>
          <a:endParaRPr lang="en-US" sz="1800" b="1" kern="1200" dirty="0">
            <a:cs typeface="B Zar" panose="00000400000000000000" pitchFamily="2" charset="-78"/>
          </a:endParaRPr>
        </a:p>
      </dsp:txBody>
      <dsp:txXfrm>
        <a:off x="0" y="1891817"/>
        <a:ext cx="6904205" cy="592596"/>
      </dsp:txXfrm>
    </dsp:sp>
    <dsp:sp modelId="{DC7C1D05-0E02-48A0-81E9-10D7E95B7A9F}">
      <dsp:nvSpPr>
        <dsp:cNvPr id="0" name=""/>
        <dsp:cNvSpPr/>
      </dsp:nvSpPr>
      <dsp:spPr>
        <a:xfrm>
          <a:off x="6904205" y="1891817"/>
          <a:ext cx="2425801" cy="592596"/>
        </a:xfrm>
        <a:prstGeom prst="round2SameRect">
          <a:avLst>
            <a:gd name="adj1" fmla="val 16670"/>
            <a:gd name="adj2" fmla="val 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فشرده سازی </a:t>
          </a:r>
          <a:r>
            <a:rPr lang="en-US" sz="2000" b="1" kern="1200" dirty="0" smtClean="0">
              <a:cs typeface="B Zar" panose="00000400000000000000" pitchFamily="2" charset="-78"/>
            </a:rPr>
            <a:t>ASCII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6933138" y="1920750"/>
        <a:ext cx="2367935" cy="563663"/>
      </dsp:txXfrm>
    </dsp:sp>
    <dsp:sp modelId="{E794F0BE-0944-4D06-BE54-74CD2A9EE1B8}">
      <dsp:nvSpPr>
        <dsp:cNvPr id="0" name=""/>
        <dsp:cNvSpPr/>
      </dsp:nvSpPr>
      <dsp:spPr>
        <a:xfrm>
          <a:off x="0" y="2401318"/>
          <a:ext cx="9330007" cy="8565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" tIns="32385" rIns="32385" bIns="32385" numCol="1" spcCol="1270" anchor="t" anchorCtr="0">
          <a:noAutofit/>
        </a:bodyPr>
        <a:lstStyle/>
        <a:p>
          <a:pPr marL="171450" lvl="1" indent="-171450" algn="r" defTabSz="7556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1700" b="1" kern="1200" dirty="0">
            <a:cs typeface="B Zar" panose="00000400000000000000" pitchFamily="2" charset="-78"/>
          </a:endParaRPr>
        </a:p>
        <a:p>
          <a:pPr marL="114300" lvl="1" indent="-114300" algn="r" defTabSz="6223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400" b="1" kern="1200" dirty="0" smtClean="0">
              <a:cs typeface="B Zar" panose="00000400000000000000" pitchFamily="2" charset="-78"/>
            </a:rPr>
            <a:t>الگوریتم </a:t>
          </a:r>
          <a:r>
            <a:rPr lang="en-US" sz="1400" b="1" kern="1200" dirty="0" err="1" smtClean="0">
              <a:cs typeface="B Zar" panose="00000400000000000000" pitchFamily="2" charset="-78"/>
            </a:rPr>
            <a:t>Shoco</a:t>
          </a:r>
          <a:r>
            <a:rPr lang="fa-IR" sz="1400" b="1" kern="1200" dirty="0" smtClean="0">
              <a:cs typeface="B Zar" panose="00000400000000000000" pitchFamily="2" charset="-78"/>
            </a:rPr>
            <a:t> از فشرده سازی </a:t>
          </a:r>
          <a:r>
            <a:rPr lang="en-US" sz="1400" b="1" kern="1200" dirty="0" smtClean="0">
              <a:cs typeface="B Zar" panose="00000400000000000000" pitchFamily="2" charset="-78"/>
            </a:rPr>
            <a:t>ASCII</a:t>
          </a:r>
          <a:r>
            <a:rPr lang="fa-IR" sz="1400" b="1" kern="1200" dirty="0" smtClean="0">
              <a:cs typeface="B Zar" panose="00000400000000000000" pitchFamily="2" charset="-78"/>
            </a:rPr>
            <a:t> استفاده می کند و برای متن های مناسب خیلی سریع است.</a:t>
          </a:r>
          <a:endParaRPr lang="en-US" sz="1400" b="1" kern="1200" dirty="0">
            <a:cs typeface="B Zar" panose="00000400000000000000" pitchFamily="2" charset="-78"/>
          </a:endParaRPr>
        </a:p>
      </dsp:txBody>
      <dsp:txXfrm>
        <a:off x="0" y="2401318"/>
        <a:ext cx="9330007" cy="856525"/>
      </dsp:txXfrm>
    </dsp:sp>
    <dsp:sp modelId="{AC2179FA-DEE7-4C82-B79B-DD32A619B412}">
      <dsp:nvSpPr>
        <dsp:cNvPr id="0" name=""/>
        <dsp:cNvSpPr/>
      </dsp:nvSpPr>
      <dsp:spPr>
        <a:xfrm>
          <a:off x="0" y="3486351"/>
          <a:ext cx="6904205" cy="59259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290" tIns="34290" rIns="34290" bIns="34290" numCol="1" spcCol="1270" anchor="b" anchorCtr="0">
          <a:noAutofit/>
        </a:bodyPr>
        <a:lstStyle/>
        <a:p>
          <a:pPr lvl="0" algn="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ar-SA" sz="1800" b="1" kern="1200" dirty="0" smtClean="0">
              <a:cs typeface="B Zar" panose="00000400000000000000" pitchFamily="2" charset="-78"/>
            </a:rPr>
            <a:t>کدگذاری هافمن یک رمزگذار آنتروپی است، به این معنی که داده ها را بر اساس </a:t>
          </a:r>
          <a:r>
            <a:rPr lang="fa-IR" sz="1800" b="1" kern="1200" dirty="0" smtClean="0">
              <a:cs typeface="B Zar" panose="00000400000000000000" pitchFamily="2" charset="-78"/>
            </a:rPr>
            <a:t>تکرار</a:t>
          </a:r>
          <a:r>
            <a:rPr lang="ar-SA" sz="1800" b="1" kern="1200" dirty="0" smtClean="0">
              <a:cs typeface="B Zar" panose="00000400000000000000" pitchFamily="2" charset="-78"/>
            </a:rPr>
            <a:t> نماد، فشرده می کند</a:t>
          </a:r>
          <a:r>
            <a:rPr lang="fa-IR" sz="1800" b="1" kern="1200" dirty="0" smtClean="0">
              <a:cs typeface="B Zar" panose="00000400000000000000" pitchFamily="2" charset="-78"/>
            </a:rPr>
            <a:t> و یک درخت دودویی می سازد.</a:t>
          </a:r>
          <a:endParaRPr lang="en-US" sz="1800" b="1" kern="1200" dirty="0">
            <a:cs typeface="B Zar" panose="00000400000000000000" pitchFamily="2" charset="-78"/>
          </a:endParaRPr>
        </a:p>
      </dsp:txBody>
      <dsp:txXfrm>
        <a:off x="0" y="3486351"/>
        <a:ext cx="6904205" cy="592596"/>
      </dsp:txXfrm>
    </dsp:sp>
    <dsp:sp modelId="{286B72D7-E68E-4140-9465-5279C94DD801}">
      <dsp:nvSpPr>
        <dsp:cNvPr id="0" name=""/>
        <dsp:cNvSpPr/>
      </dsp:nvSpPr>
      <dsp:spPr>
        <a:xfrm>
          <a:off x="6904205" y="3467234"/>
          <a:ext cx="2425801" cy="592596"/>
        </a:xfrm>
        <a:prstGeom prst="round2SameRect">
          <a:avLst>
            <a:gd name="adj1" fmla="val 16670"/>
            <a:gd name="adj2" fmla="val 0"/>
          </a:avLst>
        </a:prstGeom>
        <a:solidFill>
          <a:schemeClr val="tx2">
            <a:lumMod val="7500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کدگذاری هافمن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6933138" y="3496167"/>
        <a:ext cx="2367935" cy="563663"/>
      </dsp:txXfrm>
    </dsp:sp>
    <dsp:sp modelId="{5AC5F8EA-03A2-43EE-B724-76A05723D88B}">
      <dsp:nvSpPr>
        <dsp:cNvPr id="0" name=""/>
        <dsp:cNvSpPr/>
      </dsp:nvSpPr>
      <dsp:spPr>
        <a:xfrm>
          <a:off x="0" y="3878994"/>
          <a:ext cx="9330007" cy="118537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6670" tIns="26670" rIns="26670" bIns="26670" numCol="1" spcCol="1270" anchor="t" anchorCtr="0">
          <a:noAutofit/>
        </a:bodyPr>
        <a:lstStyle/>
        <a:p>
          <a:pPr marL="285750" lvl="1" indent="-285750" algn="r" defTabSz="128905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endParaRPr lang="en-US" sz="2900" b="1" kern="1200" dirty="0">
            <a:cs typeface="B Zar" panose="00000400000000000000" pitchFamily="2" charset="-78"/>
          </a:endParaRPr>
        </a:p>
        <a:p>
          <a:pPr marL="114300" lvl="1" indent="-114300" algn="r" defTabSz="6223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400" b="1" kern="1200" dirty="0" smtClean="0">
              <a:cs typeface="B Zar" panose="00000400000000000000" pitchFamily="2" charset="-78"/>
            </a:rPr>
            <a:t>کدگذاری هافمن اغلب با کدگذاری حسابی مقایسه می شود که </a:t>
          </a:r>
          <a:r>
            <a:rPr lang="ar-SA" sz="1400" b="1" kern="1200" dirty="0" smtClean="0">
              <a:cs typeface="B Zar" panose="00000400000000000000" pitchFamily="2" charset="-78"/>
            </a:rPr>
            <a:t>کدگذاری هافمن سریع تر از کدگذاری حسابی است، اما کدگذاری حسابی به طور کلی نسبت فشرده سازی بهتری دارد</a:t>
          </a:r>
          <a:r>
            <a:rPr lang="fa-IR" sz="1400" b="1" kern="1200" dirty="0" smtClean="0">
              <a:cs typeface="B Zar" panose="00000400000000000000" pitchFamily="2" charset="-78"/>
            </a:rPr>
            <a:t>.</a:t>
          </a:r>
          <a:endParaRPr lang="en-US" sz="1400" b="1" kern="1200" dirty="0">
            <a:cs typeface="B Zar" panose="00000400000000000000" pitchFamily="2" charset="-78"/>
          </a:endParaRPr>
        </a:p>
      </dsp:txBody>
      <dsp:txXfrm>
        <a:off x="0" y="3878994"/>
        <a:ext cx="9330007" cy="118537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0A839E8-B4C8-4424-829B-C19F90EA45BD}">
      <dsp:nvSpPr>
        <dsp:cNvPr id="0" name=""/>
        <dsp:cNvSpPr/>
      </dsp:nvSpPr>
      <dsp:spPr>
        <a:xfrm>
          <a:off x="0" y="41012"/>
          <a:ext cx="9330007" cy="675130"/>
        </a:xfrm>
        <a:prstGeom prst="roundRect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روش تحقیق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32957" y="73969"/>
        <a:ext cx="9264093" cy="609216"/>
      </dsp:txXfrm>
    </dsp:sp>
    <dsp:sp modelId="{80AF6DB1-FF1B-40CA-9BC3-0667CFBC752A}">
      <dsp:nvSpPr>
        <dsp:cNvPr id="0" name=""/>
        <dsp:cNvSpPr/>
      </dsp:nvSpPr>
      <dsp:spPr>
        <a:xfrm>
          <a:off x="0" y="741891"/>
          <a:ext cx="9330007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6228" tIns="20320" rIns="113792" bIns="20320" numCol="1" spcCol="1270" anchor="t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a-IR" sz="1600" b="1" kern="1200" dirty="0" smtClean="0">
              <a:cs typeface="B Zar" panose="00000400000000000000" pitchFamily="2" charset="-78"/>
            </a:rPr>
            <a:t>این پروژه از روش تحقیق تجربی استفاده می کند، زیرا آزمایش بخش مهمی از پروژه است.</a:t>
          </a:r>
          <a:endParaRPr lang="en-US" sz="1600" b="1" kern="1200" dirty="0">
            <a:cs typeface="B Zar" panose="00000400000000000000" pitchFamily="2" charset="-78"/>
          </a:endParaRPr>
        </a:p>
      </dsp:txBody>
      <dsp:txXfrm>
        <a:off x="0" y="741891"/>
        <a:ext cx="9330007" cy="546480"/>
      </dsp:txXfrm>
    </dsp:sp>
    <dsp:sp modelId="{A249CE4D-AD99-44F4-A99B-D8ADEC7E275C}">
      <dsp:nvSpPr>
        <dsp:cNvPr id="0" name=""/>
        <dsp:cNvSpPr/>
      </dsp:nvSpPr>
      <dsp:spPr>
        <a:xfrm>
          <a:off x="0" y="1301209"/>
          <a:ext cx="9330007" cy="685233"/>
        </a:xfrm>
        <a:prstGeom prst="roundRect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استراتژی تحقیق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33450" y="1334659"/>
        <a:ext cx="9263107" cy="618333"/>
      </dsp:txXfrm>
    </dsp:sp>
    <dsp:sp modelId="{1EEA9048-751B-47A8-97C2-60D3F2614E1B}">
      <dsp:nvSpPr>
        <dsp:cNvPr id="0" name=""/>
        <dsp:cNvSpPr/>
      </dsp:nvSpPr>
      <dsp:spPr>
        <a:xfrm>
          <a:off x="0" y="1987093"/>
          <a:ext cx="9330007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6228" tIns="20320" rIns="113792" bIns="20320" numCol="1" spcCol="1270" anchor="t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a-IR" sz="1600" b="1" kern="1200" dirty="0" smtClean="0">
              <a:cs typeface="B Zar" panose="00000400000000000000" pitchFamily="2" charset="-78"/>
            </a:rPr>
            <a:t>به همان دلیل استفاده از روش تجربی، استراتژی تحقیق نیز  استراتژی تجربی است.</a:t>
          </a:r>
          <a:endParaRPr lang="en-US" sz="1600" b="1" kern="1200" dirty="0">
            <a:cs typeface="B Zar" panose="00000400000000000000" pitchFamily="2" charset="-78"/>
          </a:endParaRPr>
        </a:p>
      </dsp:txBody>
      <dsp:txXfrm>
        <a:off x="0" y="1987093"/>
        <a:ext cx="9330007" cy="546480"/>
      </dsp:txXfrm>
    </dsp:sp>
    <dsp:sp modelId="{0C05A5B7-8E54-4D0D-B38D-350AD3E6B69C}">
      <dsp:nvSpPr>
        <dsp:cNvPr id="0" name=""/>
        <dsp:cNvSpPr/>
      </dsp:nvSpPr>
      <dsp:spPr>
        <a:xfrm>
          <a:off x="0" y="2521967"/>
          <a:ext cx="9330007" cy="685119"/>
        </a:xfrm>
        <a:prstGeom prst="roundRect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cs typeface="B Zar" panose="00000400000000000000" pitchFamily="2" charset="-78"/>
            </a:rPr>
            <a:t>جمع آوری داده ها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33445" y="2555412"/>
        <a:ext cx="9263117" cy="618229"/>
      </dsp:txXfrm>
    </dsp:sp>
    <dsp:sp modelId="{C5353293-546E-4211-9DD1-9CB80D91DBE0}">
      <dsp:nvSpPr>
        <dsp:cNvPr id="0" name=""/>
        <dsp:cNvSpPr/>
      </dsp:nvSpPr>
      <dsp:spPr>
        <a:xfrm>
          <a:off x="0" y="2974544"/>
          <a:ext cx="9330007" cy="64894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6228" tIns="22860" rIns="128016" bIns="22860" numCol="1" spcCol="1270" anchor="t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endParaRPr lang="en-US" sz="1800" b="1" kern="1200" dirty="0">
            <a:cs typeface="B Zar" panose="00000400000000000000" pitchFamily="2" charset="-78"/>
          </a:endParaRPr>
        </a:p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a-IR" sz="1600" b="1" kern="1200" dirty="0" smtClean="0">
              <a:cs typeface="B Zar" panose="00000400000000000000" pitchFamily="2" charset="-78"/>
            </a:rPr>
            <a:t>این پروژه از آزمایشات برای جمع آوری داده ها استفاده می کند.</a:t>
          </a:r>
          <a:endParaRPr lang="en-US" sz="1600" b="1" kern="1200" dirty="0">
            <a:cs typeface="B Zar" panose="00000400000000000000" pitchFamily="2" charset="-78"/>
          </a:endParaRPr>
        </a:p>
      </dsp:txBody>
      <dsp:txXfrm>
        <a:off x="0" y="2974544"/>
        <a:ext cx="9330007" cy="648945"/>
      </dsp:txXfrm>
    </dsp:sp>
    <dsp:sp modelId="{CAE59BD2-1341-4827-BE71-D4CF44F088AE}">
      <dsp:nvSpPr>
        <dsp:cNvPr id="0" name=""/>
        <dsp:cNvSpPr/>
      </dsp:nvSpPr>
      <dsp:spPr>
        <a:xfrm>
          <a:off x="0" y="3828400"/>
          <a:ext cx="9330007" cy="648473"/>
        </a:xfrm>
        <a:prstGeom prst="roundRect">
          <a:avLst/>
        </a:prstGeom>
        <a:solidFill>
          <a:schemeClr val="tx2">
            <a:lumMod val="75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200" b="1" kern="1200" dirty="0" smtClean="0">
              <a:cs typeface="B Zar" panose="00000400000000000000" pitchFamily="2" charset="-78"/>
            </a:rPr>
            <a:t>تجزیه و تحلیل داده ها</a:t>
          </a:r>
          <a:endParaRPr lang="en-US" sz="2200" b="1" kern="1200" dirty="0">
            <a:cs typeface="B Zar" panose="00000400000000000000" pitchFamily="2" charset="-78"/>
          </a:endParaRPr>
        </a:p>
      </dsp:txBody>
      <dsp:txXfrm>
        <a:off x="31656" y="3860056"/>
        <a:ext cx="9266695" cy="585161"/>
      </dsp:txXfrm>
    </dsp:sp>
    <dsp:sp modelId="{1F4E23AC-F923-4042-9E37-EE5962808DAB}">
      <dsp:nvSpPr>
        <dsp:cNvPr id="0" name=""/>
        <dsp:cNvSpPr/>
      </dsp:nvSpPr>
      <dsp:spPr>
        <a:xfrm>
          <a:off x="0" y="4502622"/>
          <a:ext cx="9330007" cy="5464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96228" tIns="20320" rIns="113792" bIns="20320" numCol="1" spcCol="1270" anchor="t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•"/>
          </a:pPr>
          <a:r>
            <a:rPr lang="fa-IR" sz="1600" b="1" kern="1200" dirty="0" smtClean="0">
              <a:cs typeface="B Zar" panose="00000400000000000000" pitchFamily="2" charset="-78"/>
            </a:rPr>
            <a:t>در این پروژه برای تجزیه و تحلیل داده ها از روش آمار استفاده شده است.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0" y="4502622"/>
        <a:ext cx="9330007" cy="54648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A7C8B61-AAAB-4076-9A2F-0FAB0FF4688D}">
      <dsp:nvSpPr>
        <dsp:cNvPr id="0" name=""/>
        <dsp:cNvSpPr/>
      </dsp:nvSpPr>
      <dsp:spPr>
        <a:xfrm>
          <a:off x="6624482" y="1283144"/>
          <a:ext cx="2702808" cy="707579"/>
        </a:xfrm>
        <a:prstGeom prst="rect">
          <a:avLst/>
        </a:prstGeom>
        <a:solidFill>
          <a:schemeClr val="tx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solidFill>
                <a:schemeClr val="bg1"/>
              </a:solidFill>
              <a:cs typeface="B Zar" panose="00000400000000000000" pitchFamily="2" charset="-78"/>
            </a:rPr>
            <a:t>الزامات عملکردی </a:t>
          </a:r>
          <a:r>
            <a:rPr lang="en-US" sz="2000" b="1" kern="1200" dirty="0" smtClean="0">
              <a:solidFill>
                <a:schemeClr val="bg1"/>
              </a:solidFill>
              <a:cs typeface="B Zar" panose="00000400000000000000" pitchFamily="2" charset="-78"/>
            </a:rPr>
            <a:t>TCS</a:t>
          </a:r>
          <a:endParaRPr lang="en-US" sz="2000" b="1" kern="1200" dirty="0">
            <a:solidFill>
              <a:schemeClr val="bg1"/>
            </a:solidFill>
            <a:cs typeface="B Zar" panose="00000400000000000000" pitchFamily="2" charset="-78"/>
          </a:endParaRPr>
        </a:p>
      </dsp:txBody>
      <dsp:txXfrm>
        <a:off x="6624482" y="1283144"/>
        <a:ext cx="2702808" cy="707579"/>
      </dsp:txXfrm>
    </dsp:sp>
    <dsp:sp modelId="{B65A08CD-AF96-4459-A08E-EB6FA720914D}">
      <dsp:nvSpPr>
        <dsp:cNvPr id="0" name=""/>
        <dsp:cNvSpPr/>
      </dsp:nvSpPr>
      <dsp:spPr>
        <a:xfrm rot="10800000">
          <a:off x="6183038" y="993434"/>
          <a:ext cx="441444" cy="1287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FDA074D-5AB2-4944-B198-EAFF77AAE51B}">
      <dsp:nvSpPr>
        <dsp:cNvPr id="0" name=""/>
        <dsp:cNvSpPr/>
      </dsp:nvSpPr>
      <dsp:spPr>
        <a:xfrm>
          <a:off x="2819" y="993434"/>
          <a:ext cx="6003640" cy="1287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در طول فشرده سازی هیچ داده ای از بین نمی رود.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 می تواند متن را با رمزگذاری های معمول و غیرمعمول فشرده کند. 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ماژول های </a:t>
          </a:r>
          <a:r>
            <a:rPr lang="en-US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 به راحتی متصل می شوند.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</dsp:txBody>
      <dsp:txXfrm>
        <a:off x="2819" y="993434"/>
        <a:ext cx="6003640" cy="1287000"/>
      </dsp:txXfrm>
    </dsp:sp>
    <dsp:sp modelId="{840F896B-F38D-41F4-9CC0-559DEC168C32}">
      <dsp:nvSpPr>
        <dsp:cNvPr id="0" name=""/>
        <dsp:cNvSpPr/>
      </dsp:nvSpPr>
      <dsp:spPr>
        <a:xfrm>
          <a:off x="6658546" y="2836499"/>
          <a:ext cx="2668743" cy="642869"/>
        </a:xfrm>
        <a:prstGeom prst="rect">
          <a:avLst/>
        </a:prstGeom>
        <a:solidFill>
          <a:schemeClr val="tx2">
            <a:lumMod val="75000"/>
          </a:schemeClr>
        </a:solidFill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2240" tIns="50800" rIns="142240" bIns="50800" numCol="1" spcCol="1270" anchor="ctr" anchorCtr="0">
          <a:noAutofit/>
        </a:bodyPr>
        <a:lstStyle/>
        <a:p>
          <a:pPr lvl="0" algn="ctr" defTabSz="889000" rtl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fa-IR" sz="2000" b="1" kern="1200" dirty="0" smtClean="0">
              <a:solidFill>
                <a:schemeClr val="bg1"/>
              </a:solidFill>
              <a:cs typeface="B Zar" panose="00000400000000000000" pitchFamily="2" charset="-78"/>
            </a:rPr>
            <a:t>الزامات غیرعملکردی </a:t>
          </a:r>
          <a:r>
            <a:rPr lang="en-US" sz="2000" b="1" kern="1200" dirty="0" smtClean="0">
              <a:solidFill>
                <a:schemeClr val="bg1"/>
              </a:solidFill>
              <a:cs typeface="B Zar" panose="00000400000000000000" pitchFamily="2" charset="-78"/>
            </a:rPr>
            <a:t>TCS</a:t>
          </a:r>
          <a:endParaRPr lang="en-US" sz="2000" b="1" kern="1200" dirty="0">
            <a:cs typeface="B Zar" panose="00000400000000000000" pitchFamily="2" charset="-78"/>
          </a:endParaRPr>
        </a:p>
      </dsp:txBody>
      <dsp:txXfrm>
        <a:off x="6658546" y="2836499"/>
        <a:ext cx="2668743" cy="642869"/>
      </dsp:txXfrm>
    </dsp:sp>
    <dsp:sp modelId="{046238ED-53DD-4882-A0A3-E9DE3BB3F5E3}">
      <dsp:nvSpPr>
        <dsp:cNvPr id="0" name=""/>
        <dsp:cNvSpPr/>
      </dsp:nvSpPr>
      <dsp:spPr>
        <a:xfrm rot="10800000">
          <a:off x="6214824" y="2514434"/>
          <a:ext cx="443722" cy="1287000"/>
        </a:xfrm>
        <a:prstGeom prst="leftBrace">
          <a:avLst>
            <a:gd name="adj1" fmla="val 35000"/>
            <a:gd name="adj2" fmla="val 50000"/>
          </a:avLst>
        </a:pr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B16A659-759E-425B-8A95-CBC440ACED00}">
      <dsp:nvSpPr>
        <dsp:cNvPr id="0" name=""/>
        <dsp:cNvSpPr/>
      </dsp:nvSpPr>
      <dsp:spPr>
        <a:xfrm>
          <a:off x="2716" y="2514434"/>
          <a:ext cx="6034619" cy="12870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 می تواند فایل های بالای 20 مگابایت را فشرده کند.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 می تواند فایلها را حداقل به نصف اندازه اصلی خود فشرده کند. 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  <a:p>
          <a:pPr marL="171450" lvl="1" indent="-171450" algn="r" defTabSz="711200" rtl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تمام کدهای شخص ثالثی که در </a:t>
          </a:r>
          <a:r>
            <a:rPr lang="en-US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TCS</a:t>
          </a:r>
          <a:r>
            <a:rPr lang="fa-IR" sz="1600" b="1" kern="1200" dirty="0" smtClean="0">
              <a:solidFill>
                <a:schemeClr val="tx1"/>
              </a:solidFill>
              <a:cs typeface="B Zar" panose="00000400000000000000" pitchFamily="2" charset="-78"/>
            </a:rPr>
            <a:t> استفاده می شود باید منبع باز باشد.</a:t>
          </a:r>
          <a:endParaRPr lang="en-US" sz="1600" b="1" kern="1200" dirty="0">
            <a:solidFill>
              <a:schemeClr val="tx1"/>
            </a:solidFill>
            <a:cs typeface="B Zar" panose="00000400000000000000" pitchFamily="2" charset="-78"/>
          </a:endParaRPr>
        </a:p>
      </dsp:txBody>
      <dsp:txXfrm>
        <a:off x="2716" y="2514434"/>
        <a:ext cx="6034619" cy="1287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1/layout/TabList">
  <dgm:title val="Tab List"/>
  <dgm:desc val="Use to show non-sequential or grouped blocks of information. Works well for lists with a small amount of Level 1 text. The first Level 2 displays next to the Level 1 text  and the remaining Level 2 text appears beneath the Level 1 text."/>
  <dgm:catLst>
    <dgm:cat type="list" pri="4500"/>
    <dgm:cat type="officeonline" pri="11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20">
          <dgm:prSet phldr="1"/>
        </dgm:pt>
        <dgm:pt modelId="21">
          <dgm:prSet phldr="1"/>
        </dgm:pt>
        <dgm:pt modelId="22">
          <dgm:prSet phldr="1"/>
        </dgm:pt>
        <dgm:pt modelId="30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0" srcId="0" destId="10" srcOrd="0" destOrd="0"/>
        <dgm:cxn modelId="41" srcId="10" destId="11" srcOrd="0" destOrd="0"/>
        <dgm:cxn modelId="42" srcId="10" destId="12" srcOrd="0" destOrd="0"/>
        <dgm:cxn modelId="50" srcId="0" destId="20" srcOrd="1" destOrd="0"/>
        <dgm:cxn modelId="51" srcId="20" destId="21" srcOrd="1" destOrd="0"/>
        <dgm:cxn modelId="52" srcId="20" destId="22" srcOrd="1" destOrd="0"/>
        <dgm:cxn modelId="60" srcId="0" destId="30" srcOrd="2" destOrd="0"/>
        <dgm:cxn modelId="61" srcId="30" destId="31" srcOrd="2" destOrd="0"/>
        <dgm:cxn modelId="62" srcId="30" destId="32" srcOrd="2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  <dgm:pt modelId="30">
          <dgm:prSet phldr="1"/>
        </dgm:pt>
        <dgm:pt modelId="40">
          <dgm:prSet phldr="1"/>
        </dgm:pt>
      </dgm:ptLst>
      <dgm:cxnLst>
        <dgm:cxn modelId="50" srcId="0" destId="10" srcOrd="0" destOrd="0"/>
        <dgm:cxn modelId="60" srcId="0" destId="20" srcOrd="1" destOrd="0"/>
        <dgm:cxn modelId="70" srcId="0" destId="30" srcOrd="2" destOrd="0"/>
        <dgm:cxn modelId="80" srcId="0" destId="40" srcOrd="3" destOrd="0"/>
      </dgm:cxnLst>
      <dgm:bg/>
      <dgm:whole/>
    </dgm:dataModel>
  </dgm:clrData>
  <dgm:layoutNode name="Name0">
    <dgm:varLst>
      <dgm:chMax/>
      <dgm:chPref val="3"/>
      <dgm:dir/>
      <dgm:animOne val="branch"/>
      <dgm:animLvl val="lvl"/>
    </dgm:varLst>
    <dgm:alg type="lin">
      <dgm:param type="linDir" val="fromT"/>
    </dgm:alg>
    <dgm:shape xmlns:r="http://schemas.openxmlformats.org/officeDocument/2006/relationships" r:blip="">
      <dgm:adjLst/>
    </dgm:shape>
    <dgm:constrLst>
      <dgm:constr type="w" for="ch" forName="Child" refType="w"/>
      <dgm:constr type="h" for="ch" forName="Child" refType="h" fact="0.6667"/>
      <dgm:constr type="primFontSz" for="des" forName="Parent" op="equ" val="65"/>
      <dgm:constr type="primFontSz" for="des" forName="Child" op="equ" val="65"/>
      <dgm:constr type="primFontSz" for="des" forName="FirstChild" op="equ" val="65"/>
      <dgm:constr type="primFontSz" for="des" forName="Child" refType="primFontSz" refFor="des" refForName="Parent" op="lte"/>
      <dgm:constr type="primFontSz" for="des" forName="FirstChild" refType="primFontSz" refFor="des" refForName="Parent" op="lte"/>
      <dgm:constr type="primFontSz" for="des" forName="Child" refType="primFontSz" refFor="des" refForName="FirstChild" op="lte"/>
      <dgm:constr type="w" for="ch" forName="composite" refType="w"/>
      <dgm:constr type="h" for="ch" forName="composite" refType="h" fact="0.3333"/>
      <dgm:constr type="sp" refType="h" refFor="ch" refForName="composite" op="equ" fact="0.05"/>
      <dgm:constr type="h" for="ch" forName="sibTrans" refType="h" refFor="ch" refForName="composite" op="equ" fact="0.05"/>
      <dgm:constr type="w" for="ch" forName="sibTrans" refType="h" refFor="ch" refForName="sibTrans" op="equ"/>
    </dgm:constrLst>
    <dgm:forEach name="nodesForEach" axis="ch" ptType="node">
      <dgm:layoutNode name="composite">
        <dgm:alg type="composite"/>
        <dgm:shape xmlns:r="http://schemas.openxmlformats.org/officeDocument/2006/relationships" r:blip="">
          <dgm:adjLst/>
        </dgm:shape>
        <dgm:choose name="Name1">
          <dgm:if name="Name2" func="var" arg="dir" op="equ" val="norm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l" for="ch" forName="FirstChild" refType="w" fact="0.26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l" for="ch" forName="Parent" refType="w" fact="0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if>
          <dgm:else name="Name3">
            <dgm:constrLst>
              <dgm:constr type="l" for="ch" forName="Accent" refType="w" fact="0"/>
              <dgm:constr type="b" for="ch" forName="Accent" refType="h"/>
              <dgm:constr type="w" for="ch" forName="Accent" refType="w"/>
              <dgm:constr type="h" for="ch" forName="Accent" refType="h" fact="0"/>
              <dgm:constr type="r" for="ch" forName="FirstChild" refType="w" fact="0.74"/>
              <dgm:constr type="t" for="ch" forName="FirstChild" refType="h" fact="0"/>
              <dgm:constr type="w" for="ch" forName="FirstChild" refType="w" fact="0.74"/>
              <dgm:constr type="h" for="ch" forName="FirstChild" refType="h"/>
              <dgm:constr type="r" for="ch" forName="Parent" refType="w"/>
              <dgm:constr type="t" for="ch" forName="Parent" refType="h" fact="0"/>
              <dgm:constr type="w" for="ch" forName="Parent" refType="w" fact="0.26"/>
              <dgm:constr type="h" for="ch" forName="Parent" refType="h"/>
            </dgm:constrLst>
          </dgm:else>
        </dgm:choose>
        <dgm:layoutNode name="FirstChild" styleLbl="revTx">
          <dgm:varLst>
            <dgm:chMax val="0"/>
            <dgm:chPref val="0"/>
            <dgm:bulletEnabled val="1"/>
          </dgm:varLst>
          <dgm:choose name="Name4">
            <dgm:if name="Name5" func="var" arg="dir" op="equ" val="norm">
              <dgm:alg type="tx">
                <dgm:param type="parTxLTRAlign" val="l"/>
                <dgm:param type="txAnchorVert" val="b"/>
                <dgm:param type="txAnchorVertCh" val="b"/>
                <dgm:param type="parTxRTLAlign" val="l"/>
              </dgm:alg>
            </dgm:if>
            <dgm:else name="Name6">
              <dgm:alg type="tx">
                <dgm:param type="parTxLTRAlign" val="r"/>
                <dgm:param type="shpTxLTRAlignCh" val="r"/>
                <dgm:param type="txAnchorVert" val="b"/>
                <dgm:param type="txAnchorVertCh" val="b"/>
                <dgm:param type="parTxRTLAlign" val="r"/>
              </dgm:alg>
            </dgm:else>
          </dgm:choose>
          <dgm:shape xmlns:r="http://schemas.openxmlformats.org/officeDocument/2006/relationships" type="rect" r:blip="">
            <dgm:adjLst/>
          </dgm:shape>
          <dgm:choose name="Name7">
            <dgm:if name="Name8" axis="ch" ptType="node" func="cnt" op="gte" val="1">
              <dgm:presOf axis="ch desOrSelf" ptType="node node" st="1 1" cnt="1 0"/>
            </dgm:if>
            <dgm:else name="Name9">
              <dgm:presOf/>
            </dgm:else>
          </dgm:choose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Parent" styleLbl="alignNode1">
          <dgm:varLst>
            <dgm:chMax val="3"/>
            <dgm:chPref val="3"/>
            <dgm:bulletEnabled val="1"/>
          </dgm:varLst>
          <dgm:alg type="tx">
            <dgm:param type="shpTxLTRAlignCh" val="ctr"/>
            <dgm:param type="txAnchorVertCh" val="mid"/>
          </dgm:alg>
          <dgm:shape xmlns:r="http://schemas.openxmlformats.org/officeDocument/2006/relationships" type="round2SameRect" r:blip="">
            <dgm:adjLst>
              <dgm:adj idx="1" val="0.1667"/>
              <dgm:adj idx="2" val="0"/>
            </dgm:adjLst>
          </dgm:shape>
          <dgm:presOf axis="self" ptType="node"/>
          <dgm:constrLst>
            <dgm:constr type="lMarg" refType="primFontSz" fact="0.15"/>
            <dgm:constr type="rMarg" refType="primFontSz" fact="0.15"/>
            <dgm:constr type="tMarg" refType="primFontSz" fact="0.15"/>
            <dgm:constr type="bMarg" refType="primFontSz" fact="0.15"/>
          </dgm:constrLst>
          <dgm:ruleLst>
            <dgm:rule type="primFontSz" val="5" fact="NaN" max="NaN"/>
          </dgm:ruleLst>
        </dgm:layoutNode>
        <dgm:layoutNode name="Accent" styleLbl="parChTrans1D1">
          <dgm:alg type="sp"/>
          <dgm:shape xmlns:r="http://schemas.openxmlformats.org/officeDocument/2006/relationships" type="line" r:blip="" zOrderOff="-99999">
            <dgm:adjLst/>
          </dgm:shape>
          <dgm:presOf/>
        </dgm:layoutNode>
      </dgm:layoutNode>
      <dgm:choose name="Name10">
        <dgm:if name="Name11" axis="ch" ptType="node" st="2" cnt="1" func="cnt" op="gte" val="1">
          <dgm:layoutNode name="Child" styleLbl="revTx">
            <dgm:varLst>
              <dgm:chMax val="0"/>
              <dgm:chPref val="0"/>
              <dgm:bulletEnabled val="1"/>
            </dgm:varLst>
            <dgm:choose name="Name12">
              <dgm:if name="Name13" func="var" arg="dir" op="equ" val="norm">
                <dgm:alg type="tx">
                  <dgm:param type="stBulletLvl" val="1"/>
                  <dgm:param type="parTxLTRAlign" val="l"/>
                  <dgm:param type="parTxRTLAlign" val="l"/>
                  <dgm:param type="txAnchorVert" val="t"/>
                </dgm:alg>
              </dgm:if>
              <dgm:else name="Name14">
                <dgm:alg type="tx">
                  <dgm:param type="stBulletLvl" val="1"/>
                  <dgm:param type="parTxLTRAlign" val="r"/>
                  <dgm:param type="shpTxLTRAlignCh" val="r"/>
                  <dgm:param type="txAnchorVert" val="t"/>
                  <dgm:param type="parTxRTLAlign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ch desOrSelf" ptType="node node" st="2 1" cnt="0 0"/>
            <dgm:constrLst>
              <dgm:constr type="lMarg" refType="primFontSz" fact="0.15"/>
              <dgm:constr type="rMarg" refType="primFontSz" fact="0.15"/>
              <dgm:constr type="tMarg" refType="primFontSz" fact="0.15"/>
              <dgm:constr type="bMarg" refType="primFontSz" fact="0.15"/>
            </dgm:constrLst>
            <dgm:ruleLst>
              <dgm:rule type="primFontSz" val="5" fact="NaN" max="NaN"/>
            </dgm:ruleLst>
          </dgm:layoutNode>
        </dgm:if>
        <dgm:else name="Name15"/>
      </dgm:choose>
      <dgm:forEach name="sibTransForEach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diagrams.loki3.com/BracketList">
  <dgm:title val="Vertical Bracket List"/>
  <dgm:desc val="Use to show grouped blocks of information.  Works well with large amounts of Level 2 text."/>
  <dgm:catLst>
    <dgm:cat type="list" pri="4110"/>
    <dgm:cat type="officeonline" pri="3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3" srcId="0" destId="1" srcOrd="0" destOrd="0"/>
        <dgm:cxn modelId="4" srcId="1" destId="11" srcOrd="0" destOrd="0"/>
        <dgm:cxn modelId="5" srcId="0" destId="2" srcOrd="0" destOrd="0"/>
        <dgm:cxn modelId="6" srcId="2" destId="21" srcOrd="0" destOrd="0"/>
      </dgm:cxnLst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V" refType="primFontSz" refFor="des" refForName="parTx" fact="0.1"/>
      <dgm:constr type="primFontSz" for="des" forName="parTx" val="65"/>
      <dgm:constr type="primFontSz" for="des" forName="desTx" refType="primFontSz" refFor="des" refForName="parTx"/>
      <dgm:constr type="h" for="des" forName="parTx" refType="primFontSz" refFor="des" refForName="parTx" fact="0.55"/>
      <dgm:constr type="h" for="des" forName="bracket" refType="primFontSz" refFor="des" refForName="parTx" fact="0.55"/>
      <dgm:constr type="h" for="des" forName="desTx" refType="primFontSz" refFor="des" refForName="parTx" fact="0.55"/>
    </dgm:constrLst>
    <dgm:ruleLst>
      <dgm:rule type="primFontSz" for="des" forName="parTx" val="5" fact="NaN" max="NaN"/>
    </dgm:ruleLst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Tx" refType="w" fact="0.25"/>
          <dgm:constr type="w" for="ch" forName="bracket" refType="w" fact="0.05"/>
          <dgm:constr type="w" for="ch" forName="spH" refType="w" fact="0.02"/>
          <dgm:constr type="w" for="ch" forName="desTx" refType="w" fact="0.68"/>
          <dgm:constr type="h" for="ch" forName="bracket" refType="h" refFor="ch" refForName="desTx" op="gte"/>
          <dgm:constr type="h" for="ch" forName="bracket" refType="h" refFor="ch" refForName="parTx" op="gte"/>
          <dgm:constr type="h" for="ch" forName="desTx" refType="h" refFor="ch" refForName="parTx" op="gte"/>
        </dgm:constrLst>
        <dgm:ruleLst/>
        <dgm:layoutNode name="parTx" styleLbl="revTx">
          <dgm:varLst>
            <dgm:chMax val="1"/>
            <dgm:bulletEnabled val="1"/>
          </dgm:varLst>
          <dgm:choose name="Name8">
            <dgm:if name="Name9" func="var" arg="dir" op="equ" val="norm">
              <dgm:alg type="tx">
                <dgm:param type="parTxLTRAlign" val="r"/>
              </dgm:alg>
            </dgm:if>
            <dgm:else name="Name10">
              <dgm:alg type="tx">
                <dgm:param type="parTxLTRAlign" val="l"/>
              </dgm:alg>
            </dgm:else>
          </dgm:choose>
          <dgm:shape xmlns:r="http://schemas.openxmlformats.org/officeDocument/2006/relationships" type="rect" r:blip="">
            <dgm:adjLst/>
          </dgm:shape>
          <dgm:presOf axis="self" ptType="node"/>
          <dgm:constrLst>
            <dgm:constr type="tMarg" refType="primFontSz" fact="0.2"/>
            <dgm:constr type="bMarg" refType="primFontSz" fact="0.2"/>
          </dgm:constrLst>
          <dgm:ruleLst>
            <dgm:rule type="h" val="INF" fact="NaN" max="NaN"/>
          </dgm:ruleLst>
        </dgm:layoutNode>
        <dgm:layoutNode name="bracket" styleLbl="parChTrans1D1">
          <dgm:alg type="sp"/>
          <dgm:choose name="Name11">
            <dgm:if name="Name12" func="var" arg="dir" op="equ" val="norm">
              <dgm:shape xmlns:r="http://schemas.openxmlformats.org/officeDocument/2006/relationships" type="leftBrace" r:blip="">
                <dgm:adjLst>
                  <dgm:adj idx="1" val="0.35"/>
                </dgm:adjLst>
              </dgm:shape>
            </dgm:if>
            <dgm:else name="Name13">
              <dgm:shape xmlns:r="http://schemas.openxmlformats.org/officeDocument/2006/relationships" rot="180" type="leftBrace" r:blip="">
                <dgm:adjLst>
                  <dgm:adj idx="1" val="0.35"/>
                </dgm:adjLst>
              </dgm:shape>
            </dgm:else>
          </dgm:choose>
          <dgm:presOf/>
        </dgm:layoutNode>
        <dgm:layoutNode name="spH">
          <dgm:alg type="sp"/>
        </dgm:layoutNode>
        <dgm:choose name="Name14">
          <dgm:if name="Name15" axis="ch" ptType="node" func="cnt" op="gte" val="1">
            <dgm:layoutNode name="desTx" styleLbl="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secFontSz" refType="primFontSz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h" val="INF" fact="NaN" max="NaN"/>
              </dgm:ruleLst>
            </dgm:layoutNode>
          </dgm:if>
          <dgm:else name="Name16"/>
        </dgm:choose>
      </dgm:layoutNode>
      <dgm:forEach name="Name17" axis="followSib" ptType="sibTrans" cnt="1">
        <dgm:layoutNode name="spV">
          <dgm:alg type="sp"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png>
</file>

<file path=ppt/media/image3.jpg>
</file>

<file path=ppt/media/image4.jpeg>
</file>

<file path=ppt/media/image5.png>
</file>

<file path=ppt/media/media1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916EA23-0339-4E46-9F25-7D838E79EF17}" type="datetimeFigureOut">
              <a:rPr lang="en-US" smtClean="0"/>
              <a:t>9/14/2021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E81925-CA98-455D-A45B-7A71D36D905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2909414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1C2E5755-BE71-42AB-90F6-2F0E564E55A6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8EC607-3EF5-436E-A362-C37FB4F54254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CCAF28-6DF0-4504-9918-536BB1B9FA11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8E68CF-544E-4644-A5ED-8BFA55AC904A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4920DED0-842D-4236-8DE2-847A33CFA49E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63E865-D6F4-43E8-B056-5F77FF98F8C7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392656-D9E5-45DE-AB78-A02B96C0D337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DDD20B-CD57-45CB-9DE3-30B0CB335A7F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A7BF8FB-3BFB-4C6B-BFA1-0EF9A6BEF927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F9B5E6-956A-4BA4-975A-E7DEF0A26FCD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6274AE70-3B2E-4296-B975-61046C051972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0655046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9610578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9610578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84758159-BAD0-408E-BBE1-96B668F1C589}" type="datetime1">
              <a:rPr lang="en-US" smtClean="0"/>
              <a:t>9/14/2021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6354" y="258208"/>
            <a:ext cx="1025602" cy="1128505"/>
          </a:xfrm>
          <a:prstGeom prst="rect">
            <a:avLst/>
          </a:prstGeom>
        </p:spPr>
      </p:pic>
      <p:sp>
        <p:nvSpPr>
          <p:cNvPr id="10" name="Rounded Rectangle 9"/>
          <p:cNvSpPr/>
          <p:nvPr userDrawn="1"/>
        </p:nvSpPr>
        <p:spPr>
          <a:xfrm>
            <a:off x="11016354" y="1603717"/>
            <a:ext cx="1025602" cy="4328815"/>
          </a:xfrm>
          <a:prstGeom prst="roundRect">
            <a:avLst/>
          </a:prstGeom>
          <a:gradFill flip="none" rotWithShape="1">
            <a:gsLst>
              <a:gs pos="0">
                <a:srgbClr val="B6B6B6"/>
              </a:gs>
              <a:gs pos="55000">
                <a:schemeClr val="bg1">
                  <a:lumMod val="95000"/>
                </a:schemeClr>
              </a:gs>
              <a:gs pos="83000">
                <a:schemeClr val="bg1">
                  <a:lumMod val="65000"/>
                </a:schemeClr>
              </a:gs>
              <a:gs pos="100000">
                <a:srgbClr val="DCDFE0"/>
              </a:gs>
            </a:gsLst>
            <a:lin ang="5400000" scaled="1"/>
            <a:tileRect/>
          </a:gradFill>
          <a:ln>
            <a:solidFill>
              <a:srgbClr val="DCDFE0"/>
            </a:solidFill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b="1" dirty="0">
              <a:cs typeface="B Zar" panose="00000400000000000000" pitchFamily="2" charset="-78"/>
            </a:endParaRPr>
          </a:p>
        </p:txBody>
      </p:sp>
      <p:sp>
        <p:nvSpPr>
          <p:cNvPr id="11" name="Rectangle 10"/>
          <p:cNvSpPr/>
          <p:nvPr userDrawn="1"/>
        </p:nvSpPr>
        <p:spPr>
          <a:xfrm rot="5400000">
            <a:off x="9277903" y="3372472"/>
            <a:ext cx="4374538" cy="74558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a-IR" sz="2200" b="1" baseline="0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ارائه سمینار تحقیق و تتبع نظری</a:t>
            </a:r>
            <a:endParaRPr lang="en-US" sz="2200" b="1" dirty="0" smtClean="0">
              <a:solidFill>
                <a:schemeClr val="tx1">
                  <a:lumMod val="75000"/>
                  <a:lumOff val="25000"/>
                </a:schemeClr>
              </a:solidFill>
              <a:cs typeface="B Zar" panose="00000400000000000000" pitchFamily="2" charset="-78"/>
            </a:endParaRPr>
          </a:p>
          <a:p>
            <a:pPr algn="ctr"/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iming>
    <p:tnLst>
      <p:par>
        <p:cTn id="1" dur="indefinite" restart="never" nodeType="tmRoot"/>
      </p:par>
    </p:tnLst>
  </p:timing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10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microsoft.com/office/2007/relationships/diagramDrawing" Target="../diagrams/drawing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3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10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microsoft.com/office/2007/relationships/diagramDrawing" Target="../diagrams/drawing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4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microsoft.com/office/2007/relationships/diagramDrawing" Target="../diagrams/drawing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slideLayout" Target="../slideLayouts/slideLayout2.xml"/><Relationship Id="rId7" Type="http://schemas.openxmlformats.org/officeDocument/2006/relationships/diagramQuickStyle" Target="../diagrams/quickStyle1.xml"/><Relationship Id="rId2" Type="http://schemas.microsoft.com/office/2007/relationships/media" Target="../media/media1.m4a"/><Relationship Id="rId1" Type="http://schemas.openxmlformats.org/officeDocument/2006/relationships/audio" Target="NULL" TargetMode="Externa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5.png"/><Relationship Id="rId4" Type="http://schemas.openxmlformats.org/officeDocument/2006/relationships/image" Target="../media/image4.jpeg"/><Relationship Id="rId9" Type="http://schemas.microsoft.com/office/2007/relationships/diagramDrawing" Target="../diagrams/drawin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8499" y="2161905"/>
            <a:ext cx="9610578" cy="1371600"/>
          </a:xfrm>
        </p:spPr>
        <p:txBody>
          <a:bodyPr>
            <a:noAutofit/>
          </a:bodyPr>
          <a:lstStyle/>
          <a:p>
            <a:pPr algn="ctr"/>
            <a:r>
              <a:rPr lang="fa-IR" sz="13000" dirty="0" smtClean="0">
                <a:latin typeface="IranNastaliq" panose="02020505000000020003" pitchFamily="18" charset="0"/>
                <a:cs typeface="IranNastaliq" panose="02020505000000020003" pitchFamily="18" charset="0"/>
              </a:rPr>
              <a:t>بسم اللّه الرحمن الرحیم</a:t>
            </a:r>
            <a:endParaRPr lang="en-US" sz="13000" dirty="0">
              <a:latin typeface="IranNastaliq" panose="02020505000000020003" pitchFamily="18" charset="0"/>
              <a:cs typeface="IranNastaliq" panose="02020505000000020003" pitchFamily="18" charset="0"/>
            </a:endParaRPr>
          </a:p>
        </p:txBody>
      </p:sp>
      <p:pic>
        <p:nvPicPr>
          <p:cNvPr id="3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end="5983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084" y="60605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1850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3155"/>
    </mc:Choice>
    <mc:Fallback>
      <p:transition spd="slow" advTm="31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4" objId="3"/>
        <p14:stopEvt time="2739" objId="3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544118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تعریف</a:t>
            </a:r>
            <a:endParaRPr lang="en-US" sz="3600" b="1" dirty="0">
              <a:cs typeface="B Zar" panose="00000400000000000000" pitchFamily="2" charset="-78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3112202960"/>
              </p:ext>
            </p:extLst>
          </p:nvPr>
        </p:nvGraphicFramePr>
        <p:xfrm>
          <a:off x="914400" y="1519315"/>
          <a:ext cx="9330007" cy="5064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30300" end="416525.3061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58787" y="59740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3561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927"/>
    </mc:Choice>
    <mc:Fallback>
      <p:transition spd="slow" advTm="539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42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53927" objId="4"/>
      </p14:showEvt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1730333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مروری برکارهای انجام شده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910626" y="3155324"/>
            <a:ext cx="5267459" cy="5151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84500" end="4136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48811" y="59833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0948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75"/>
    </mc:Choice>
    <mc:Fallback>
      <p:transition spd="slow" advTm="41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2916" objId="2"/>
      </p14:showEvt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46684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روش ها و متدولوژی ها</a:t>
            </a:r>
            <a:endParaRPr lang="en-US" sz="3600" b="1" dirty="0">
              <a:cs typeface="B Zar" panose="00000400000000000000" pitchFamily="2" charset="-78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84116555"/>
              </p:ext>
            </p:extLst>
          </p:nvPr>
        </p:nvGraphicFramePr>
        <p:xfrm>
          <a:off x="914400" y="1519315"/>
          <a:ext cx="9330007" cy="506436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87400" end="381825.3061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58787" y="5974081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515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90"/>
    </mc:Choice>
    <mc:Fallback>
      <p:transition spd="slow" advTm="316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4"/>
        <p14:stopEvt time="31690" objId="4"/>
      </p14:showEvtLst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الزامات سیستم</a:t>
            </a:r>
            <a:endParaRPr lang="en-US" sz="3600" b="1" dirty="0">
              <a:cs typeface="B Zar" panose="00000400000000000000" pitchFamily="2" charset="-78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716597661"/>
              </p:ext>
            </p:extLst>
          </p:nvPr>
        </p:nvGraphicFramePr>
        <p:xfrm>
          <a:off x="914400" y="1640401"/>
          <a:ext cx="9330007" cy="4794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19200" end="346025.3061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58787" y="599618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0881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418"/>
    </mc:Choice>
    <mc:Fallback>
      <p:transition spd="slow" advTm="364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8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35840" objId="4"/>
      </p14:showEvtLst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 rtl="1"/>
            <a:r>
              <a:rPr lang="fa-IR" sz="3600" b="1" dirty="0" smtClean="0">
                <a:cs typeface="B Zar" panose="00000400000000000000" pitchFamily="2" charset="-78"/>
              </a:rPr>
              <a:t>مجموعه داده ها (</a:t>
            </a:r>
            <a:r>
              <a:rPr lang="en-US" sz="3600" b="1" dirty="0" smtClean="0">
                <a:cs typeface="B Zar" panose="00000400000000000000" pitchFamily="2" charset="-78"/>
              </a:rPr>
              <a:t>Data set</a:t>
            </a:r>
            <a:r>
              <a:rPr lang="fa-IR" sz="3600" b="1" dirty="0" smtClean="0">
                <a:cs typeface="B Zar" panose="00000400000000000000" pitchFamily="2" charset="-78"/>
              </a:rPr>
              <a:t>)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004552" y="3010593"/>
            <a:ext cx="8590208" cy="2694746"/>
          </a:xfrm>
        </p:spPr>
        <p:txBody>
          <a:bodyPr>
            <a:normAutofit/>
          </a:bodyPr>
          <a:lstStyle/>
          <a:p>
            <a:pPr marL="0" indent="0" algn="r" rtl="1">
              <a:buNone/>
            </a:pPr>
            <a:r>
              <a:rPr lang="fa-IR" b="1" dirty="0" smtClean="0">
                <a:cs typeface="B Zar" panose="00000400000000000000" pitchFamily="2" charset="-78"/>
              </a:rPr>
              <a:t>1- </a:t>
            </a:r>
            <a:r>
              <a:rPr lang="fa-IR" b="1" dirty="0">
                <a:cs typeface="B Zar" panose="00000400000000000000" pitchFamily="2" charset="-78"/>
              </a:rPr>
              <a:t>یک فایل </a:t>
            </a:r>
            <a:r>
              <a:rPr lang="en-US" b="1" dirty="0">
                <a:cs typeface="B Zar" panose="00000400000000000000" pitchFamily="2" charset="-78"/>
              </a:rPr>
              <a:t>XML</a:t>
            </a:r>
            <a:r>
              <a:rPr lang="fa-IR" b="1" dirty="0">
                <a:cs typeface="B Zar" panose="00000400000000000000" pitchFamily="2" charset="-78"/>
              </a:rPr>
              <a:t> ویکی پدیا. رمزگذاری </a:t>
            </a:r>
            <a:r>
              <a:rPr lang="en-US" b="1" dirty="0">
                <a:cs typeface="B Zar" panose="00000400000000000000" pitchFamily="2" charset="-78"/>
              </a:rPr>
              <a:t>UTF-8</a:t>
            </a:r>
            <a:r>
              <a:rPr lang="fa-IR" b="1" dirty="0">
                <a:cs typeface="B Zar" panose="00000400000000000000" pitchFamily="2" charset="-78"/>
              </a:rPr>
              <a:t> ؛  21.6 مگابایت </a:t>
            </a:r>
            <a:endParaRPr lang="en-US" b="1" dirty="0">
              <a:cs typeface="B Zar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b="1" dirty="0" smtClean="0">
                <a:cs typeface="B Zar" panose="00000400000000000000" pitchFamily="2" charset="-78"/>
              </a:rPr>
              <a:t>2- </a:t>
            </a:r>
            <a:r>
              <a:rPr lang="fa-IR" b="1" dirty="0">
                <a:cs typeface="B Zar" panose="00000400000000000000" pitchFamily="2" charset="-78"/>
              </a:rPr>
              <a:t>یک فایل </a:t>
            </a:r>
            <a:r>
              <a:rPr lang="en-US" b="1" dirty="0">
                <a:cs typeface="B Zar" panose="00000400000000000000" pitchFamily="2" charset="-78"/>
              </a:rPr>
              <a:t>XML</a:t>
            </a:r>
            <a:r>
              <a:rPr lang="fa-IR" b="1" dirty="0">
                <a:cs typeface="B Zar" panose="00000400000000000000" pitchFamily="2" charset="-78"/>
              </a:rPr>
              <a:t> ویکی پدیا. کدگذاری </a:t>
            </a:r>
            <a:r>
              <a:rPr lang="en-US" b="1" dirty="0">
                <a:cs typeface="B Zar" panose="00000400000000000000" pitchFamily="2" charset="-78"/>
              </a:rPr>
              <a:t>cpo37</a:t>
            </a:r>
            <a:r>
              <a:rPr lang="fa-IR" b="1" dirty="0">
                <a:cs typeface="B Zar" panose="00000400000000000000" pitchFamily="2" charset="-78"/>
              </a:rPr>
              <a:t> ؛  18.1 مگابایت </a:t>
            </a:r>
            <a:endParaRPr lang="en-US" b="1" dirty="0">
              <a:cs typeface="B Zar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b="1" dirty="0" smtClean="0">
                <a:cs typeface="B Zar" panose="00000400000000000000" pitchFamily="2" charset="-78"/>
              </a:rPr>
              <a:t>3- </a:t>
            </a:r>
            <a:r>
              <a:rPr lang="fa-IR" b="1" dirty="0">
                <a:cs typeface="B Zar" panose="00000400000000000000" pitchFamily="2" charset="-78"/>
              </a:rPr>
              <a:t>یک فایل کد نوشته شده با </a:t>
            </a:r>
            <a:r>
              <a:rPr lang="en-US" b="1" dirty="0">
                <a:cs typeface="B Zar" panose="00000400000000000000" pitchFamily="2" charset="-78"/>
              </a:rPr>
              <a:t>C</a:t>
            </a:r>
            <a:r>
              <a:rPr lang="fa-IR" b="1" dirty="0">
                <a:cs typeface="B Zar" panose="00000400000000000000" pitchFamily="2" charset="-78"/>
              </a:rPr>
              <a:t>. کدگذاری </a:t>
            </a:r>
            <a:r>
              <a:rPr lang="en-US" b="1" dirty="0">
                <a:cs typeface="B Zar" panose="00000400000000000000" pitchFamily="2" charset="-78"/>
              </a:rPr>
              <a:t>ASCII</a:t>
            </a:r>
            <a:r>
              <a:rPr lang="fa-IR" b="1" dirty="0">
                <a:cs typeface="B Zar" panose="00000400000000000000" pitchFamily="2" charset="-78"/>
              </a:rPr>
              <a:t>؛ 64 کیلوبایت</a:t>
            </a:r>
            <a:endParaRPr lang="en-US" b="1" dirty="0">
              <a:cs typeface="B Zar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b="1" dirty="0" smtClean="0">
                <a:cs typeface="B Zar" panose="00000400000000000000" pitchFamily="2" charset="-78"/>
              </a:rPr>
              <a:t>4- </a:t>
            </a:r>
            <a:r>
              <a:rPr lang="fa-IR" b="1" dirty="0">
                <a:cs typeface="B Zar" panose="00000400000000000000" pitchFamily="2" charset="-78"/>
              </a:rPr>
              <a:t>کتابی که به زبان انگلیسی نوشته شده است. رمزگذاری </a:t>
            </a:r>
            <a:r>
              <a:rPr lang="en-US" b="1" dirty="0">
                <a:cs typeface="B Zar" panose="00000400000000000000" pitchFamily="2" charset="-78"/>
              </a:rPr>
              <a:t>UTF-8</a:t>
            </a:r>
            <a:r>
              <a:rPr lang="fa-IR" b="1" dirty="0">
                <a:cs typeface="B Zar" panose="00000400000000000000" pitchFamily="2" charset="-78"/>
              </a:rPr>
              <a:t> ؛  680 کیلوبایت </a:t>
            </a:r>
            <a:endParaRPr lang="en-US" b="1" dirty="0">
              <a:cs typeface="B Zar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b="1" dirty="0">
                <a:cs typeface="B Zar" panose="00000400000000000000" pitchFamily="2" charset="-78"/>
              </a:rPr>
              <a:t>5- کتابی که به زبان ایتالیایی نوشته شده است. رمزگذاری </a:t>
            </a:r>
            <a:r>
              <a:rPr lang="en-US" b="1" dirty="0">
                <a:cs typeface="B Zar" panose="00000400000000000000" pitchFamily="2" charset="-78"/>
              </a:rPr>
              <a:t>UTF-8</a:t>
            </a:r>
            <a:r>
              <a:rPr lang="fa-IR" b="1" dirty="0">
                <a:cs typeface="B Zar" panose="00000400000000000000" pitchFamily="2" charset="-78"/>
              </a:rPr>
              <a:t> ؛  626 </a:t>
            </a:r>
            <a:r>
              <a:rPr lang="fa-IR" b="1" dirty="0" smtClean="0">
                <a:cs typeface="B Zar" panose="00000400000000000000" pitchFamily="2" charset="-78"/>
              </a:rPr>
              <a:t>کیلوبایت</a:t>
            </a:r>
            <a:endParaRPr lang="en-US" b="1" dirty="0">
              <a:cs typeface="B Zar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b="1" dirty="0">
                <a:cs typeface="B Zar" panose="00000400000000000000" pitchFamily="2" charset="-78"/>
              </a:rPr>
              <a:t>6- کتابی که به زبان چینی نوشته شده است. رمزگذاری </a:t>
            </a:r>
            <a:r>
              <a:rPr lang="en-US" b="1" dirty="0">
                <a:cs typeface="B Zar" panose="00000400000000000000" pitchFamily="2" charset="-78"/>
              </a:rPr>
              <a:t>UTF-8</a:t>
            </a:r>
            <a:r>
              <a:rPr lang="fa-IR" b="1" dirty="0">
                <a:cs typeface="B Zar" panose="00000400000000000000" pitchFamily="2" charset="-78"/>
              </a:rPr>
              <a:t> ؛  285 </a:t>
            </a:r>
            <a:r>
              <a:rPr lang="fa-IR" b="1" dirty="0" smtClean="0">
                <a:cs typeface="B Zar" panose="00000400000000000000" pitchFamily="2" charset="-78"/>
              </a:rPr>
              <a:t>کیلوبایت</a:t>
            </a:r>
            <a:endParaRPr lang="en-US" b="1" dirty="0">
              <a:cs typeface="B Zar" panose="00000400000000000000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69702" y="2230075"/>
            <a:ext cx="9285669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 rtl="1"/>
            <a:r>
              <a:rPr lang="fa-IR" sz="2000" b="1" dirty="0">
                <a:cs typeface="B Zar" panose="00000400000000000000" pitchFamily="2" charset="-78"/>
              </a:rPr>
              <a:t>مجموعه داده های مورد استفاده در پایان نامه مورد بررسی، شامل 6 متن با ویژگی های مختلف است:</a:t>
            </a:r>
            <a:endParaRPr lang="en-US" sz="2000" b="1" dirty="0">
              <a:cs typeface="B Zar" panose="00000400000000000000" pitchFamily="2" charset="-78"/>
            </a:endParaRPr>
          </a:p>
        </p:txBody>
      </p:sp>
      <p:pic>
        <p:nvPicPr>
          <p:cNvPr id="4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55000" end="3023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00327" y="60219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00656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795"/>
    </mc:Choice>
    <mc:Fallback>
      <p:transition spd="slow" advTm="437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4"/>
        <p14:stopEvt time="43739" objId="4"/>
      </p14:showEvtLst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 rtl="1"/>
            <a:r>
              <a:rPr lang="fa-IR" sz="3600" b="1" dirty="0" smtClean="0">
                <a:cs typeface="B Zar" panose="00000400000000000000" pitchFamily="2" charset="-78"/>
              </a:rPr>
              <a:t>طراحی </a:t>
            </a:r>
            <a:r>
              <a:rPr lang="en-US" sz="3600" b="1" dirty="0" smtClean="0">
                <a:cs typeface="B Zar" panose="00000400000000000000" pitchFamily="2" charset="-78"/>
              </a:rPr>
              <a:t>TCS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978794" y="2160589"/>
            <a:ext cx="9079606" cy="3880773"/>
          </a:xfrm>
        </p:spPr>
        <p:txBody>
          <a:bodyPr>
            <a:normAutofit/>
          </a:bodyPr>
          <a:lstStyle/>
          <a:p>
            <a:pPr algn="just" rtl="1">
              <a:buFont typeface="Wingdings" panose="05000000000000000000" pitchFamily="2" charset="2"/>
              <a:buChar char="q"/>
            </a:pPr>
            <a:r>
              <a:rPr lang="fa-IR" sz="1700" b="1" dirty="0" smtClean="0">
                <a:cs typeface="B Zar" panose="00000400000000000000" pitchFamily="2" charset="-78"/>
              </a:rPr>
              <a:t>  </a:t>
            </a:r>
            <a:r>
              <a:rPr lang="en-US" sz="1700" b="1" dirty="0" smtClean="0">
                <a:cs typeface="B Zar" panose="00000400000000000000" pitchFamily="2" charset="-78"/>
              </a:rPr>
              <a:t>ACM</a:t>
            </a:r>
            <a:r>
              <a:rPr lang="fa-IR" sz="1700" b="1" dirty="0" smtClean="0">
                <a:cs typeface="B Zar" panose="00000400000000000000" pitchFamily="2" charset="-78"/>
              </a:rPr>
              <a:t> (فشرده سازی متن </a:t>
            </a:r>
            <a:r>
              <a:rPr lang="en-US" sz="1700" b="1" dirty="0" smtClean="0">
                <a:cs typeface="B Zar" panose="00000400000000000000" pitchFamily="2" charset="-78"/>
              </a:rPr>
              <a:t>ASCII</a:t>
            </a:r>
            <a:r>
              <a:rPr lang="fa-IR" sz="1700" b="1" dirty="0" smtClean="0">
                <a:cs typeface="B Zar" panose="00000400000000000000" pitchFamily="2" charset="-78"/>
              </a:rPr>
              <a:t>) فقط </a:t>
            </a:r>
            <a:r>
              <a:rPr lang="fa-IR" sz="1700" b="1" dirty="0">
                <a:cs typeface="B Zar" panose="00000400000000000000" pitchFamily="2" charset="-78"/>
              </a:rPr>
              <a:t>قادر به فشرده سازی کاراکترهای اسکی است. </a:t>
            </a:r>
            <a:r>
              <a:rPr lang="fa-IR" sz="1700" b="1" dirty="0" smtClean="0">
                <a:cs typeface="B Zar" panose="00000400000000000000" pitchFamily="2" charset="-78"/>
              </a:rPr>
              <a:t>و خروجی </a:t>
            </a:r>
            <a:r>
              <a:rPr lang="fa-IR" sz="1700" b="1" dirty="0">
                <a:cs typeface="B Zar" panose="00000400000000000000" pitchFamily="2" charset="-78"/>
              </a:rPr>
              <a:t>رمزگذار دیکشنری یا ماژول های کدگذاری هافمن، داده های دودویی هستند که شامل کاراکترهای اسکی نیستند، بنابراین </a:t>
            </a:r>
            <a:r>
              <a:rPr lang="fa-IR" sz="1700" b="1" dirty="0" smtClean="0">
                <a:cs typeface="B Zar" panose="00000400000000000000" pitchFamily="2" charset="-78"/>
              </a:rPr>
              <a:t>ابتدا </a:t>
            </a:r>
            <a:r>
              <a:rPr lang="en-US" sz="1700" b="1" dirty="0" smtClean="0">
                <a:cs typeface="B Zar" panose="00000400000000000000" pitchFamily="2" charset="-78"/>
              </a:rPr>
              <a:t>ACM</a:t>
            </a:r>
            <a:r>
              <a:rPr lang="fa-IR" sz="1700" b="1" dirty="0" smtClean="0">
                <a:cs typeface="B Zar" panose="00000400000000000000" pitchFamily="2" charset="-78"/>
              </a:rPr>
              <a:t> استفاده می شود.</a:t>
            </a:r>
          </a:p>
          <a:p>
            <a:pPr marL="0" indent="0" algn="just" rtl="1">
              <a:buNone/>
            </a:pPr>
            <a:endParaRPr lang="fa-IR" sz="1700" b="1" dirty="0" smtClean="0">
              <a:cs typeface="B Zar" panose="00000400000000000000" pitchFamily="2" charset="-78"/>
            </a:endParaRPr>
          </a:p>
          <a:p>
            <a:pPr algn="just" rtl="1">
              <a:buFont typeface="Wingdings" panose="05000000000000000000" pitchFamily="2" charset="2"/>
              <a:buChar char="q"/>
            </a:pPr>
            <a:r>
              <a:rPr lang="fa-IR" sz="1700" b="1" dirty="0" smtClean="0">
                <a:cs typeface="B Zar" panose="00000400000000000000" pitchFamily="2" charset="-78"/>
              </a:rPr>
              <a:t>  خروجی</a:t>
            </a:r>
            <a:r>
              <a:rPr lang="en-US" sz="1700" b="1" dirty="0">
                <a:cs typeface="B Zar" panose="00000400000000000000" pitchFamily="2" charset="-78"/>
              </a:rPr>
              <a:t>ACM </a:t>
            </a:r>
            <a:r>
              <a:rPr lang="fa-IR" sz="1700" b="1" dirty="0">
                <a:cs typeface="B Zar" panose="00000400000000000000" pitchFamily="2" charset="-78"/>
              </a:rPr>
              <a:t> یک فایل متنی در کدگذاری </a:t>
            </a:r>
            <a:r>
              <a:rPr lang="en-US" sz="1700" b="1" dirty="0">
                <a:cs typeface="B Zar" panose="00000400000000000000" pitchFamily="2" charset="-78"/>
              </a:rPr>
              <a:t>cpo37 </a:t>
            </a:r>
            <a:r>
              <a:rPr lang="fa-IR" sz="1700" b="1" dirty="0">
                <a:cs typeface="B Zar" panose="00000400000000000000" pitchFamily="2" charset="-78"/>
              </a:rPr>
              <a:t> است. این خروجی به کدگذار دیکشنری ارسال می شود که زیر رشته های تکراری را در متن جستجو می کند. </a:t>
            </a:r>
            <a:endParaRPr lang="fa-IR" sz="1700" b="1" dirty="0" smtClean="0">
              <a:cs typeface="B Zar" panose="00000400000000000000" pitchFamily="2" charset="-78"/>
            </a:endParaRPr>
          </a:p>
          <a:p>
            <a:pPr marL="0" indent="0" algn="just" rtl="1">
              <a:buNone/>
            </a:pPr>
            <a:endParaRPr lang="fa-IR" sz="1700" b="1" dirty="0" smtClean="0">
              <a:cs typeface="B Zar" panose="00000400000000000000" pitchFamily="2" charset="-78"/>
            </a:endParaRPr>
          </a:p>
          <a:p>
            <a:pPr algn="just" rtl="1">
              <a:buFont typeface="Wingdings" panose="05000000000000000000" pitchFamily="2" charset="2"/>
              <a:buChar char="q"/>
            </a:pPr>
            <a:r>
              <a:rPr lang="fa-IR" sz="1700" b="1" dirty="0" smtClean="0">
                <a:cs typeface="B Zar" panose="00000400000000000000" pitchFamily="2" charset="-78"/>
              </a:rPr>
              <a:t>  سپس </a:t>
            </a:r>
            <a:r>
              <a:rPr lang="fa-IR" sz="1700" b="1" dirty="0">
                <a:cs typeface="B Zar" panose="00000400000000000000" pitchFamily="2" charset="-78"/>
              </a:rPr>
              <a:t>خروجی دودویی از رمزگذار دیکشنری به ماژول کدگذاری هافمن _</a:t>
            </a:r>
            <a:r>
              <a:rPr lang="fa-IR" sz="1700" b="1" dirty="0" smtClean="0">
                <a:cs typeface="B Zar" panose="00000400000000000000" pitchFamily="2" charset="-78"/>
              </a:rPr>
              <a:t>که </a:t>
            </a:r>
            <a:r>
              <a:rPr lang="fa-IR" sz="1700" b="1" dirty="0">
                <a:cs typeface="B Zar" panose="00000400000000000000" pitchFamily="2" charset="-78"/>
              </a:rPr>
              <a:t>مقادیر بایت را که بیشتر از بقیه استفاده می </a:t>
            </a:r>
            <a:r>
              <a:rPr lang="fa-IR" sz="1700" b="1" dirty="0" smtClean="0">
                <a:cs typeface="B Zar" panose="00000400000000000000" pitchFamily="2" charset="-78"/>
              </a:rPr>
              <a:t>کند_ </a:t>
            </a:r>
            <a:r>
              <a:rPr lang="fa-IR" sz="1700" b="1" dirty="0">
                <a:cs typeface="B Zar" panose="00000400000000000000" pitchFamily="2" charset="-78"/>
              </a:rPr>
              <a:t>ارسال می </a:t>
            </a:r>
            <a:r>
              <a:rPr lang="fa-IR" sz="1700" b="1" dirty="0" smtClean="0">
                <a:cs typeface="B Zar" panose="00000400000000000000" pitchFamily="2" charset="-78"/>
              </a:rPr>
              <a:t>شود. </a:t>
            </a:r>
          </a:p>
          <a:p>
            <a:pPr marL="0" indent="0" algn="just" rtl="1">
              <a:buNone/>
            </a:pPr>
            <a:endParaRPr lang="fa-IR" sz="1700" b="1" dirty="0" smtClean="0">
              <a:cs typeface="B Zar" panose="00000400000000000000" pitchFamily="2" charset="-78"/>
            </a:endParaRPr>
          </a:p>
          <a:p>
            <a:pPr algn="just" rtl="1">
              <a:buFont typeface="Wingdings" panose="05000000000000000000" pitchFamily="2" charset="2"/>
              <a:buChar char="q"/>
            </a:pPr>
            <a:r>
              <a:rPr lang="fa-IR" sz="1700" b="1" dirty="0" smtClean="0">
                <a:cs typeface="B Zar" panose="00000400000000000000" pitchFamily="2" charset="-78"/>
              </a:rPr>
              <a:t>  فایل </a:t>
            </a:r>
            <a:r>
              <a:rPr lang="fa-IR" sz="1700" b="1" dirty="0">
                <a:cs typeface="B Zar" panose="00000400000000000000" pitchFamily="2" charset="-78"/>
              </a:rPr>
              <a:t>خروجی از ماژول کدگذاری هافمن آخرین فایل فشرده شده از </a:t>
            </a:r>
            <a:r>
              <a:rPr lang="en-US" sz="1700" b="1" dirty="0">
                <a:cs typeface="B Zar" panose="00000400000000000000" pitchFamily="2" charset="-78"/>
              </a:rPr>
              <a:t>TCS </a:t>
            </a:r>
            <a:r>
              <a:rPr lang="fa-IR" sz="1700" b="1" dirty="0">
                <a:cs typeface="B Zar" panose="00000400000000000000" pitchFamily="2" charset="-78"/>
              </a:rPr>
              <a:t> است.</a:t>
            </a:r>
            <a:endParaRPr lang="en-US" sz="1700" b="1" dirty="0">
              <a:cs typeface="B Zar" panose="00000400000000000000" pitchFamily="2" charset="-78"/>
            </a:endParaRPr>
          </a:p>
        </p:txBody>
      </p:sp>
      <p:pic>
        <p:nvPicPr>
          <p:cNvPr id="3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98700" end="2569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00326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763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347"/>
    </mc:Choice>
    <mc:Fallback>
      <p:transition spd="slow" advTm="44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44347" objId="3"/>
      </p14:showEvtLst>
    </p:ext>
  </p:extLs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پیاده سازی کدگذاری دیکشنری و انتخاب بهترین الگوریتم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2160589"/>
            <a:ext cx="8596668" cy="3880773"/>
          </a:xfrm>
        </p:spPr>
        <p:txBody>
          <a:bodyPr>
            <a:normAutofit/>
          </a:bodyPr>
          <a:lstStyle/>
          <a:p>
            <a:pPr marL="0" indent="0" algn="just" rtl="1">
              <a:buNone/>
            </a:pPr>
            <a:r>
              <a:rPr lang="fa-IR" sz="1700" b="1" dirty="0" smtClean="0">
                <a:cs typeface="B Zar" panose="00000400000000000000" pitchFamily="2" charset="-78"/>
              </a:rPr>
              <a:t>برای پیاده سازی این روش از سه الگوریتم </a:t>
            </a:r>
            <a:r>
              <a:rPr lang="en-US" sz="1700" b="1" dirty="0" smtClean="0">
                <a:cs typeface="B Zar" panose="00000400000000000000" pitchFamily="2" charset="-78"/>
              </a:rPr>
              <a:t>LZ77</a:t>
            </a:r>
            <a:r>
              <a:rPr lang="fa-IR" sz="1700" b="1" dirty="0" smtClean="0">
                <a:cs typeface="B Zar" panose="00000400000000000000" pitchFamily="2" charset="-78"/>
              </a:rPr>
              <a:t> (با پیاده سازی پایتون) و </a:t>
            </a:r>
            <a:r>
              <a:rPr lang="en-US" sz="1700" b="1" dirty="0" smtClean="0">
                <a:cs typeface="B Zar" panose="00000400000000000000" pitchFamily="2" charset="-78"/>
              </a:rPr>
              <a:t>LZ77</a:t>
            </a:r>
            <a:r>
              <a:rPr lang="fa-IR" sz="1700" b="1" dirty="0" smtClean="0">
                <a:cs typeface="B Zar" panose="00000400000000000000" pitchFamily="2" charset="-78"/>
              </a:rPr>
              <a:t> (با پیاده سازی </a:t>
            </a:r>
            <a:r>
              <a:rPr lang="en-US" sz="1700" b="1" dirty="0" smtClean="0">
                <a:cs typeface="B Zar" panose="00000400000000000000" pitchFamily="2" charset="-78"/>
              </a:rPr>
              <a:t>C</a:t>
            </a:r>
            <a:r>
              <a:rPr lang="fa-IR" sz="1700" b="1" dirty="0" smtClean="0">
                <a:cs typeface="B Zar" panose="00000400000000000000" pitchFamily="2" charset="-78"/>
              </a:rPr>
              <a:t>) و </a:t>
            </a:r>
            <a:r>
              <a:rPr lang="en-US" sz="1700" b="1" dirty="0" smtClean="0">
                <a:cs typeface="B Zar" panose="00000400000000000000" pitchFamily="2" charset="-78"/>
              </a:rPr>
              <a:t>LZW</a:t>
            </a:r>
            <a:r>
              <a:rPr lang="fa-IR" sz="1700" b="1" dirty="0" smtClean="0">
                <a:cs typeface="B Zar" panose="00000400000000000000" pitchFamily="2" charset="-78"/>
              </a:rPr>
              <a:t> (با پیاده سازی </a:t>
            </a:r>
            <a:r>
              <a:rPr lang="en-US" sz="1700" b="1" dirty="0" smtClean="0">
                <a:cs typeface="B Zar" panose="00000400000000000000" pitchFamily="2" charset="-78"/>
              </a:rPr>
              <a:t>C</a:t>
            </a:r>
            <a:r>
              <a:rPr lang="fa-IR" sz="1700" b="1" dirty="0" smtClean="0">
                <a:cs typeface="B Zar" panose="00000400000000000000" pitchFamily="2" charset="-78"/>
              </a:rPr>
              <a:t>)، روی مجموعه داده منتخب استفاده شده است.</a:t>
            </a:r>
          </a:p>
          <a:p>
            <a:pPr marL="0" indent="0" algn="just" rtl="1">
              <a:buNone/>
            </a:pPr>
            <a:r>
              <a:rPr lang="fa-IR" sz="1700" b="1" dirty="0" smtClean="0">
                <a:cs typeface="B Zar" panose="00000400000000000000" pitchFamily="2" charset="-78"/>
              </a:rPr>
              <a:t>از مقایسه این سه الگوریتم نتایج زیر حاصل شد:</a:t>
            </a: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ar-SA" sz="1600" b="1" dirty="0" smtClean="0">
                <a:cs typeface="B Zar" panose="00000400000000000000" pitchFamily="2" charset="-78"/>
              </a:rPr>
              <a:t>اجرای </a:t>
            </a:r>
            <a:r>
              <a:rPr lang="ar-SA" sz="1600" b="1" dirty="0">
                <a:cs typeface="B Zar" panose="00000400000000000000" pitchFamily="2" charset="-78"/>
              </a:rPr>
              <a:t>پایتون از الگوریتم </a:t>
            </a:r>
            <a:r>
              <a:rPr lang="en-US" sz="1600" b="1" dirty="0">
                <a:cs typeface="B Zar" panose="00000400000000000000" pitchFamily="2" charset="-78"/>
              </a:rPr>
              <a:t>LZ77 </a:t>
            </a:r>
            <a:r>
              <a:rPr lang="fa-IR" sz="1600" b="1" dirty="0" smtClean="0">
                <a:cs typeface="B Zar" panose="00000400000000000000" pitchFamily="2" charset="-78"/>
              </a:rPr>
              <a:t> </a:t>
            </a:r>
            <a:r>
              <a:rPr lang="ar-SA" sz="1600" b="1" dirty="0" smtClean="0">
                <a:cs typeface="B Zar" panose="00000400000000000000" pitchFamily="2" charset="-78"/>
              </a:rPr>
              <a:t>بدترین </a:t>
            </a:r>
            <a:r>
              <a:rPr lang="ar-SA" sz="1600" b="1" dirty="0">
                <a:cs typeface="B Zar" panose="00000400000000000000" pitchFamily="2" charset="-78"/>
              </a:rPr>
              <a:t>نسبت فشرده سازی را دارد. </a:t>
            </a:r>
            <a:endParaRPr lang="fa-IR" sz="1600" b="1" dirty="0" smtClean="0">
              <a:cs typeface="B Zar" panose="00000400000000000000" pitchFamily="2" charset="-78"/>
            </a:endParaRP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ar-SA" sz="1600" b="1" dirty="0" smtClean="0">
                <a:cs typeface="B Zar" panose="00000400000000000000" pitchFamily="2" charset="-78"/>
              </a:rPr>
              <a:t>پیاده </a:t>
            </a:r>
            <a:r>
              <a:rPr lang="ar-SA" sz="1600" b="1" dirty="0">
                <a:cs typeface="B Zar" panose="00000400000000000000" pitchFamily="2" charset="-78"/>
              </a:rPr>
              <a:t>سازی </a:t>
            </a:r>
            <a:r>
              <a:rPr lang="en-US" sz="1600" b="1" dirty="0">
                <a:cs typeface="B Zar" panose="00000400000000000000" pitchFamily="2" charset="-78"/>
              </a:rPr>
              <a:t>C</a:t>
            </a:r>
            <a:r>
              <a:rPr lang="fa-IR" sz="1600" b="1" dirty="0">
                <a:cs typeface="B Zar" panose="00000400000000000000" pitchFamily="2" charset="-78"/>
              </a:rPr>
              <a:t> برای </a:t>
            </a:r>
            <a:r>
              <a:rPr lang="ar-SA" sz="1600" b="1" dirty="0">
                <a:cs typeface="B Zar" panose="00000400000000000000" pitchFamily="2" charset="-78"/>
              </a:rPr>
              <a:t>الگوریتم </a:t>
            </a:r>
            <a:r>
              <a:rPr lang="en-US" sz="1600" b="1" dirty="0">
                <a:cs typeface="B Zar" panose="00000400000000000000" pitchFamily="2" charset="-78"/>
              </a:rPr>
              <a:t>LZ77 </a:t>
            </a:r>
            <a:r>
              <a:rPr lang="fa-IR" sz="1600" b="1" dirty="0" smtClean="0">
                <a:cs typeface="B Zar" panose="00000400000000000000" pitchFamily="2" charset="-78"/>
              </a:rPr>
              <a:t> </a:t>
            </a:r>
            <a:r>
              <a:rPr lang="ar-SA" sz="1600" b="1" dirty="0" smtClean="0">
                <a:cs typeface="B Zar" panose="00000400000000000000" pitchFamily="2" charset="-78"/>
              </a:rPr>
              <a:t>دارای </a:t>
            </a:r>
            <a:r>
              <a:rPr lang="ar-SA" sz="1600" b="1" dirty="0">
                <a:cs typeface="B Zar" panose="00000400000000000000" pitchFamily="2" charset="-78"/>
              </a:rPr>
              <a:t>نسبت فشرده سازی بسیار بهتری </a:t>
            </a:r>
            <a:r>
              <a:rPr lang="ar-SA" sz="1600" b="1" dirty="0" smtClean="0">
                <a:cs typeface="B Zar" panose="00000400000000000000" pitchFamily="2" charset="-78"/>
              </a:rPr>
              <a:t>است</a:t>
            </a:r>
            <a:r>
              <a:rPr lang="fa-IR" sz="1600" b="1" dirty="0" smtClean="0">
                <a:cs typeface="B Zar" panose="00000400000000000000" pitchFamily="2" charset="-78"/>
              </a:rPr>
              <a:t>.</a:t>
            </a: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ar-SA" sz="1600" b="1" dirty="0" smtClean="0">
                <a:cs typeface="B Zar" panose="00000400000000000000" pitchFamily="2" charset="-78"/>
              </a:rPr>
              <a:t>پیاده </a:t>
            </a:r>
            <a:r>
              <a:rPr lang="ar-SA" sz="1600" b="1" dirty="0">
                <a:cs typeface="B Zar" panose="00000400000000000000" pitchFamily="2" charset="-78"/>
              </a:rPr>
              <a:t>سازی </a:t>
            </a:r>
            <a:r>
              <a:rPr lang="en-US" sz="1600" b="1" dirty="0">
                <a:cs typeface="B Zar" panose="00000400000000000000" pitchFamily="2" charset="-78"/>
              </a:rPr>
              <a:t>LZW </a:t>
            </a:r>
            <a:r>
              <a:rPr lang="fa-IR" sz="1600" b="1" dirty="0" smtClean="0">
                <a:cs typeface="B Zar" panose="00000400000000000000" pitchFamily="2" charset="-78"/>
              </a:rPr>
              <a:t> </a:t>
            </a:r>
            <a:r>
              <a:rPr lang="ar-SA" sz="1600" b="1" dirty="0" smtClean="0">
                <a:cs typeface="B Zar" panose="00000400000000000000" pitchFamily="2" charset="-78"/>
              </a:rPr>
              <a:t>نسبت </a:t>
            </a:r>
            <a:r>
              <a:rPr lang="ar-SA" sz="1600" b="1" dirty="0">
                <a:cs typeface="B Zar" panose="00000400000000000000" pitchFamily="2" charset="-78"/>
              </a:rPr>
              <a:t>به پیاده سازی </a:t>
            </a:r>
            <a:r>
              <a:rPr lang="en-US" sz="1600" b="1" dirty="0">
                <a:cs typeface="B Zar" panose="00000400000000000000" pitchFamily="2" charset="-78"/>
              </a:rPr>
              <a:t>C</a:t>
            </a:r>
            <a:r>
              <a:rPr lang="fa-IR" sz="1600" b="1" dirty="0">
                <a:cs typeface="B Zar" panose="00000400000000000000" pitchFamily="2" charset="-78"/>
              </a:rPr>
              <a:t> در </a:t>
            </a:r>
            <a:r>
              <a:rPr lang="en-US" sz="1600" b="1" dirty="0">
                <a:cs typeface="B Zar" panose="00000400000000000000" pitchFamily="2" charset="-78"/>
              </a:rPr>
              <a:t>LZ77 </a:t>
            </a:r>
            <a:r>
              <a:rPr lang="fa-IR" sz="1600" b="1" dirty="0" smtClean="0">
                <a:cs typeface="B Zar" panose="00000400000000000000" pitchFamily="2" charset="-78"/>
              </a:rPr>
              <a:t> </a:t>
            </a:r>
            <a:r>
              <a:rPr lang="ar-SA" sz="1600" b="1" dirty="0" smtClean="0">
                <a:cs typeface="B Zar" panose="00000400000000000000" pitchFamily="2" charset="-78"/>
              </a:rPr>
              <a:t>برای </a:t>
            </a:r>
            <a:r>
              <a:rPr lang="ar-SA" sz="1600" b="1" dirty="0">
                <a:cs typeface="B Zar" panose="00000400000000000000" pitchFamily="2" charset="-78"/>
              </a:rPr>
              <a:t>برخی از متون دارای نسبت فشرده سازی بالاتری است، اما برای متون دیگر نسبت کمتری دارد. </a:t>
            </a:r>
            <a:endParaRPr lang="fa-IR" sz="1600" b="1" dirty="0" smtClean="0">
              <a:cs typeface="B Zar" panose="00000400000000000000" pitchFamily="2" charset="-78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558338" y="4842453"/>
            <a:ext cx="8023538" cy="91440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ar-SA" b="1" dirty="0">
                <a:cs typeface="B Zar" panose="00000400000000000000" pitchFamily="2" charset="-78"/>
              </a:rPr>
              <a:t>بنابراین پیاده سازی </a:t>
            </a:r>
            <a:r>
              <a:rPr lang="en-US" b="1" dirty="0">
                <a:cs typeface="B Zar" panose="00000400000000000000" pitchFamily="2" charset="-78"/>
              </a:rPr>
              <a:t>C </a:t>
            </a:r>
            <a:r>
              <a:rPr lang="fa-IR" b="1" dirty="0">
                <a:cs typeface="B Zar" panose="00000400000000000000" pitchFamily="2" charset="-78"/>
              </a:rPr>
              <a:t> </a:t>
            </a:r>
            <a:r>
              <a:rPr lang="ar-SA" b="1" dirty="0">
                <a:cs typeface="B Zar" panose="00000400000000000000" pitchFamily="2" charset="-78"/>
              </a:rPr>
              <a:t>الگوریتم </a:t>
            </a:r>
            <a:r>
              <a:rPr lang="en-US" b="1" dirty="0">
                <a:cs typeface="B Zar" panose="00000400000000000000" pitchFamily="2" charset="-78"/>
              </a:rPr>
              <a:t>LZW </a:t>
            </a:r>
            <a:r>
              <a:rPr lang="fa-IR" b="1" dirty="0">
                <a:cs typeface="B Zar" panose="00000400000000000000" pitchFamily="2" charset="-78"/>
              </a:rPr>
              <a:t> </a:t>
            </a:r>
            <a:r>
              <a:rPr lang="ar-SA" b="1" dirty="0">
                <a:cs typeface="B Zar" panose="00000400000000000000" pitchFamily="2" charset="-78"/>
              </a:rPr>
              <a:t>به عنوان ماژول کدگذاری دیکشنری استفاده شده است.</a:t>
            </a:r>
            <a:endParaRPr lang="en-US" b="1" dirty="0">
              <a:cs typeface="B Zar" panose="00000400000000000000" pitchFamily="2" charset="-78"/>
            </a:endParaRPr>
          </a:p>
          <a:p>
            <a:pPr algn="ctr"/>
            <a:endParaRPr lang="en-US" dirty="0"/>
          </a:p>
        </p:txBody>
      </p:sp>
      <p:pic>
        <p:nvPicPr>
          <p:cNvPr id="4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44100" end="2073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51842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920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999"/>
    </mc:Choice>
    <mc:Fallback>
      <p:transition spd="slow" advTm="499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49646" objId="4"/>
      </p14:showEvtLst>
    </p:ext>
  </p:extLs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پیاده سازی </a:t>
            </a:r>
            <a:r>
              <a:rPr lang="fa-IR" sz="3600" b="1" dirty="0">
                <a:cs typeface="B Zar" panose="00000400000000000000" pitchFamily="2" charset="-78"/>
              </a:rPr>
              <a:t>کدگذاری هافمن و انتخاب بهترین الگوریتم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2160589"/>
            <a:ext cx="8596668" cy="3880773"/>
          </a:xfrm>
        </p:spPr>
        <p:txBody>
          <a:bodyPr>
            <a:normAutofit/>
          </a:bodyPr>
          <a:lstStyle/>
          <a:p>
            <a:pPr marL="0" indent="0" algn="just" rtl="1">
              <a:buNone/>
            </a:pPr>
            <a:r>
              <a:rPr lang="fa-IR" b="1" dirty="0" smtClean="0">
                <a:cs typeface="B Zar" panose="00000400000000000000" pitchFamily="2" charset="-78"/>
              </a:rPr>
              <a:t>برای کدگذاری هافمن از </a:t>
            </a:r>
            <a:r>
              <a:rPr lang="ar-SA" b="1" dirty="0">
                <a:cs typeface="B Zar" panose="00000400000000000000" pitchFamily="2" charset="-78"/>
              </a:rPr>
              <a:t>دو پیاده سازی </a:t>
            </a:r>
            <a:r>
              <a:rPr lang="en-US" b="1" dirty="0">
                <a:cs typeface="B Zar" panose="00000400000000000000" pitchFamily="2" charset="-78"/>
              </a:rPr>
              <a:t>C</a:t>
            </a:r>
            <a:r>
              <a:rPr lang="fa-IR" b="1" dirty="0">
                <a:cs typeface="B Zar" panose="00000400000000000000" pitchFamily="2" charset="-78"/>
              </a:rPr>
              <a:t>، </a:t>
            </a:r>
            <a:r>
              <a:rPr lang="fa-IR" b="1" dirty="0" smtClean="0">
                <a:cs typeface="B Zar" panose="00000400000000000000" pitchFamily="2" charset="-78"/>
              </a:rPr>
              <a:t>که </a:t>
            </a:r>
            <a:r>
              <a:rPr lang="ar-SA" b="1" dirty="0" smtClean="0">
                <a:cs typeface="B Zar" panose="00000400000000000000" pitchFamily="2" charset="-78"/>
              </a:rPr>
              <a:t>توسط کاربران</a:t>
            </a:r>
            <a:r>
              <a:rPr lang="fa-IR" b="1" dirty="0" smtClean="0">
                <a:cs typeface="B Zar" panose="00000400000000000000" pitchFamily="2" charset="-78"/>
              </a:rPr>
              <a:t> گیت هاب </a:t>
            </a:r>
            <a:r>
              <a:rPr lang="en-US" b="1" dirty="0" err="1" smtClean="0">
                <a:cs typeface="B Zar" panose="00000400000000000000" pitchFamily="2" charset="-78"/>
              </a:rPr>
              <a:t>Yaikhom</a:t>
            </a:r>
            <a:r>
              <a:rPr lang="fa-IR" b="1" dirty="0" smtClean="0">
                <a:cs typeface="B Zar" panose="00000400000000000000" pitchFamily="2" charset="-78"/>
              </a:rPr>
              <a:t> </a:t>
            </a:r>
            <a:r>
              <a:rPr lang="ar-SA" b="1" dirty="0" smtClean="0">
                <a:cs typeface="B Zar" panose="00000400000000000000" pitchFamily="2" charset="-78"/>
              </a:rPr>
              <a:t>و </a:t>
            </a:r>
            <a:r>
              <a:rPr lang="en-US" b="1" dirty="0" smtClean="0">
                <a:cs typeface="B Zar" panose="00000400000000000000" pitchFamily="2" charset="-78"/>
              </a:rPr>
              <a:t>Richardson</a:t>
            </a:r>
            <a:r>
              <a:rPr lang="fa-IR" b="1" dirty="0">
                <a:cs typeface="B Zar" panose="00000400000000000000" pitchFamily="2" charset="-78"/>
              </a:rPr>
              <a:t> </a:t>
            </a:r>
            <a:r>
              <a:rPr lang="fa-IR" b="1" dirty="0" smtClean="0">
                <a:cs typeface="B Zar" panose="00000400000000000000" pitchFamily="2" charset="-78"/>
              </a:rPr>
              <a:t>ساخته شده و یک </a:t>
            </a:r>
            <a:r>
              <a:rPr lang="ar-SA" b="1" dirty="0" smtClean="0">
                <a:cs typeface="B Zar" panose="00000400000000000000" pitchFamily="2" charset="-78"/>
              </a:rPr>
              <a:t>پیاده </a:t>
            </a:r>
            <a:r>
              <a:rPr lang="ar-SA" b="1" dirty="0">
                <a:cs typeface="B Zar" panose="00000400000000000000" pitchFamily="2" charset="-78"/>
              </a:rPr>
              <a:t>سازی </a:t>
            </a:r>
            <a:r>
              <a:rPr lang="ar-SA" b="1" dirty="0" smtClean="0">
                <a:cs typeface="B Zar" panose="00000400000000000000" pitchFamily="2" charset="-78"/>
              </a:rPr>
              <a:t>پایتون</a:t>
            </a:r>
            <a:r>
              <a:rPr lang="fa-IR" b="1" dirty="0" smtClean="0">
                <a:cs typeface="B Zar" panose="00000400000000000000" pitchFamily="2" charset="-78"/>
              </a:rPr>
              <a:t> به نام</a:t>
            </a:r>
            <a:r>
              <a:rPr lang="ar-SA" b="1" dirty="0" smtClean="0">
                <a:cs typeface="B Zar" panose="00000400000000000000" pitchFamily="2" charset="-78"/>
              </a:rPr>
              <a:t> </a:t>
            </a:r>
            <a:r>
              <a:rPr lang="en-US" b="1" dirty="0" err="1" smtClean="0">
                <a:cs typeface="B Zar" panose="00000400000000000000" pitchFamily="2" charset="-78"/>
              </a:rPr>
              <a:t>Dahuffman</a:t>
            </a:r>
            <a:r>
              <a:rPr lang="fa-IR" b="1" dirty="0" smtClean="0">
                <a:cs typeface="B Zar" panose="00000400000000000000" pitchFamily="2" charset="-78"/>
              </a:rPr>
              <a:t> که</a:t>
            </a:r>
            <a:r>
              <a:rPr lang="ar-SA" b="1" dirty="0" smtClean="0">
                <a:cs typeface="B Zar" panose="00000400000000000000" pitchFamily="2" charset="-78"/>
              </a:rPr>
              <a:t> </a:t>
            </a:r>
            <a:r>
              <a:rPr lang="ar-SA" b="1" dirty="0">
                <a:cs typeface="B Zar" panose="00000400000000000000" pitchFamily="2" charset="-78"/>
              </a:rPr>
              <a:t>توسط </a:t>
            </a:r>
            <a:r>
              <a:rPr lang="ar-SA" b="1" dirty="0" smtClean="0">
                <a:cs typeface="B Zar" panose="00000400000000000000" pitchFamily="2" charset="-78"/>
              </a:rPr>
              <a:t>کاربر</a:t>
            </a:r>
            <a:r>
              <a:rPr lang="fa-IR" b="1" dirty="0" smtClean="0">
                <a:cs typeface="B Zar" panose="00000400000000000000" pitchFamily="2" charset="-78"/>
              </a:rPr>
              <a:t> گیت هاب</a:t>
            </a:r>
            <a:r>
              <a:rPr lang="ar-SA" b="1" dirty="0" smtClean="0">
                <a:cs typeface="B Zar" panose="00000400000000000000" pitchFamily="2" charset="-78"/>
              </a:rPr>
              <a:t> </a:t>
            </a:r>
            <a:r>
              <a:rPr lang="en-US" b="1" dirty="0" err="1" smtClean="0">
                <a:cs typeface="B Zar" panose="00000400000000000000" pitchFamily="2" charset="-78"/>
              </a:rPr>
              <a:t>Lippens</a:t>
            </a:r>
            <a:r>
              <a:rPr lang="en-US" b="1" dirty="0" smtClean="0">
                <a:cs typeface="B Zar" panose="00000400000000000000" pitchFamily="2" charset="-78"/>
              </a:rPr>
              <a:t> </a:t>
            </a:r>
            <a:r>
              <a:rPr lang="fa-IR" b="1" dirty="0" smtClean="0">
                <a:cs typeface="B Zar" panose="00000400000000000000" pitchFamily="2" charset="-78"/>
              </a:rPr>
              <a:t> </a:t>
            </a:r>
            <a:r>
              <a:rPr lang="ar-SA" b="1" dirty="0" smtClean="0">
                <a:cs typeface="B Zar" panose="00000400000000000000" pitchFamily="2" charset="-78"/>
              </a:rPr>
              <a:t>ساخته </a:t>
            </a:r>
            <a:r>
              <a:rPr lang="ar-SA" b="1" dirty="0">
                <a:cs typeface="B Zar" panose="00000400000000000000" pitchFamily="2" charset="-78"/>
              </a:rPr>
              <a:t>شده </a:t>
            </a:r>
            <a:r>
              <a:rPr lang="ar-SA" b="1" dirty="0" smtClean="0">
                <a:cs typeface="B Zar" panose="00000400000000000000" pitchFamily="2" charset="-78"/>
              </a:rPr>
              <a:t>است</a:t>
            </a:r>
            <a:r>
              <a:rPr lang="fa-IR" b="1" dirty="0" smtClean="0">
                <a:cs typeface="B Zar" panose="00000400000000000000" pitchFamily="2" charset="-78"/>
              </a:rPr>
              <a:t>، استفاده شده است.</a:t>
            </a:r>
          </a:p>
          <a:p>
            <a:pPr marL="0" indent="0" algn="just" rtl="1">
              <a:buNone/>
            </a:pPr>
            <a:r>
              <a:rPr lang="fa-IR" b="1" dirty="0" smtClean="0">
                <a:cs typeface="B Zar" panose="00000400000000000000" pitchFamily="2" charset="-78"/>
              </a:rPr>
              <a:t>از مقایسه این سه الگوریتم نتایج زیر حاصل شد:</a:t>
            </a: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ar-SA" sz="1700" b="1" dirty="0">
                <a:cs typeface="B Zar" panose="00000400000000000000" pitchFamily="2" charset="-78"/>
              </a:rPr>
              <a:t>دو پیاده سازی </a:t>
            </a:r>
            <a:r>
              <a:rPr lang="fa-IR" sz="1700" b="1" dirty="0" smtClean="0">
                <a:cs typeface="B Zar" panose="00000400000000000000" pitchFamily="2" charset="-78"/>
              </a:rPr>
              <a:t> </a:t>
            </a:r>
            <a:r>
              <a:rPr lang="en-US" sz="1700" b="1" dirty="0" smtClean="0">
                <a:cs typeface="B Zar" panose="00000400000000000000" pitchFamily="2" charset="-78"/>
              </a:rPr>
              <a:t>C </a:t>
            </a:r>
            <a:r>
              <a:rPr lang="fa-IR" sz="1700" b="1" dirty="0" smtClean="0">
                <a:cs typeface="B Zar" panose="00000400000000000000" pitchFamily="2" charset="-78"/>
              </a:rPr>
              <a:t> ن</a:t>
            </a:r>
            <a:r>
              <a:rPr lang="ar-SA" sz="1700" b="1" dirty="0" smtClean="0">
                <a:cs typeface="B Zar" panose="00000400000000000000" pitchFamily="2" charset="-78"/>
              </a:rPr>
              <a:t>تایج </a:t>
            </a:r>
            <a:r>
              <a:rPr lang="ar-SA" sz="1700" b="1" dirty="0">
                <a:cs typeface="B Zar" panose="00000400000000000000" pitchFamily="2" charset="-78"/>
              </a:rPr>
              <a:t>دقیقا یکسانی را به دست </a:t>
            </a:r>
            <a:r>
              <a:rPr lang="ar-SA" sz="1700" b="1" dirty="0" smtClean="0">
                <a:cs typeface="B Zar" panose="00000400000000000000" pitchFamily="2" charset="-78"/>
              </a:rPr>
              <a:t>آوردند. </a:t>
            </a:r>
            <a:endParaRPr lang="fa-IR" sz="1700" b="1" dirty="0" smtClean="0">
              <a:cs typeface="B Zar" panose="00000400000000000000" pitchFamily="2" charset="-78"/>
            </a:endParaRP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ar-SA" sz="1700" b="1" dirty="0" smtClean="0">
                <a:cs typeface="B Zar" panose="00000400000000000000" pitchFamily="2" charset="-78"/>
              </a:rPr>
              <a:t>پیاده </a:t>
            </a:r>
            <a:r>
              <a:rPr lang="ar-SA" sz="1700" b="1" dirty="0">
                <a:cs typeface="B Zar" panose="00000400000000000000" pitchFamily="2" charset="-78"/>
              </a:rPr>
              <a:t>سازی پایتون، </a:t>
            </a:r>
            <a:r>
              <a:rPr lang="en-US" sz="1700" b="1" dirty="0" err="1">
                <a:cs typeface="B Zar" panose="00000400000000000000" pitchFamily="2" charset="-78"/>
              </a:rPr>
              <a:t>Dahuffman</a:t>
            </a:r>
            <a:r>
              <a:rPr lang="fa-IR" sz="1700" b="1" dirty="0">
                <a:cs typeface="B Zar" panose="00000400000000000000" pitchFamily="2" charset="-78"/>
              </a:rPr>
              <a:t>، </a:t>
            </a:r>
            <a:r>
              <a:rPr lang="ar-SA" sz="1700" b="1" dirty="0">
                <a:cs typeface="B Zar" panose="00000400000000000000" pitchFamily="2" charset="-78"/>
              </a:rPr>
              <a:t>نسبت فشرده سازی کمی بهتر از دو پیاده سازی </a:t>
            </a:r>
            <a:r>
              <a:rPr lang="en-US" sz="1700" b="1" dirty="0" smtClean="0">
                <a:cs typeface="B Zar" panose="00000400000000000000" pitchFamily="2" charset="-78"/>
              </a:rPr>
              <a:t>C</a:t>
            </a:r>
            <a:r>
              <a:rPr lang="fa-IR" sz="1700" b="1" dirty="0" smtClean="0">
                <a:cs typeface="B Zar" panose="00000400000000000000" pitchFamily="2" charset="-78"/>
              </a:rPr>
              <a:t> </a:t>
            </a:r>
            <a:r>
              <a:rPr lang="ar-SA" sz="1700" b="1" dirty="0" smtClean="0">
                <a:cs typeface="B Zar" panose="00000400000000000000" pitchFamily="2" charset="-78"/>
              </a:rPr>
              <a:t>برای </a:t>
            </a:r>
            <a:r>
              <a:rPr lang="ar-SA" sz="1700" b="1" dirty="0">
                <a:cs typeface="B Zar" panose="00000400000000000000" pitchFamily="2" charset="-78"/>
              </a:rPr>
              <a:t>کتاب انگلیسی و ایتالیایی، اما نسبت بهتری برای کتاب چینی دارد. </a:t>
            </a:r>
            <a:endParaRPr lang="en-US" sz="1700" b="1" dirty="0">
              <a:cs typeface="B Zar" panose="00000400000000000000" pitchFamily="2" charset="-78"/>
            </a:endParaRPr>
          </a:p>
        </p:txBody>
      </p:sp>
      <p:sp>
        <p:nvSpPr>
          <p:cNvPr id="3" name="Rounded Rectangle 2"/>
          <p:cNvSpPr/>
          <p:nvPr/>
        </p:nvSpPr>
        <p:spPr>
          <a:xfrm>
            <a:off x="1558338" y="4842453"/>
            <a:ext cx="8023538" cy="914400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en-US" b="1" dirty="0">
                <a:cs typeface="B Zar" panose="00000400000000000000" pitchFamily="2" charset="-78"/>
              </a:rPr>
              <a:t> </a:t>
            </a:r>
            <a:r>
              <a:rPr lang="en-US" b="1" dirty="0" err="1">
                <a:cs typeface="B Zar" panose="00000400000000000000" pitchFamily="2" charset="-78"/>
              </a:rPr>
              <a:t>Dahuffman</a:t>
            </a:r>
            <a:r>
              <a:rPr lang="fa-IR" b="1" dirty="0">
                <a:cs typeface="B Zar" panose="00000400000000000000" pitchFamily="2" charset="-78"/>
              </a:rPr>
              <a:t>، </a:t>
            </a:r>
            <a:r>
              <a:rPr lang="ar-SA" b="1" dirty="0">
                <a:cs typeface="B Zar" panose="00000400000000000000" pitchFamily="2" charset="-78"/>
              </a:rPr>
              <a:t>دارای بالاترین نسبت فشرده سازی متوسط ​​پیاده سازی ها است و بنابراین به عنوان ماژول کدگذاری هافمن برای </a:t>
            </a:r>
            <a:r>
              <a:rPr lang="en-US" b="1" dirty="0">
                <a:cs typeface="B Zar" panose="00000400000000000000" pitchFamily="2" charset="-78"/>
              </a:rPr>
              <a:t>TCS </a:t>
            </a:r>
            <a:r>
              <a:rPr lang="fa-IR" b="1" dirty="0" smtClean="0">
                <a:cs typeface="B Zar" panose="00000400000000000000" pitchFamily="2" charset="-78"/>
              </a:rPr>
              <a:t> </a:t>
            </a:r>
            <a:r>
              <a:rPr lang="ar-SA" b="1" dirty="0" smtClean="0">
                <a:cs typeface="B Zar" panose="00000400000000000000" pitchFamily="2" charset="-78"/>
              </a:rPr>
              <a:t>استفاده </a:t>
            </a:r>
            <a:r>
              <a:rPr lang="ar-SA" b="1" dirty="0">
                <a:cs typeface="B Zar" panose="00000400000000000000" pitchFamily="2" charset="-78"/>
              </a:rPr>
              <a:t>شده است.</a:t>
            </a:r>
            <a:endParaRPr lang="en-US" b="1" dirty="0">
              <a:cs typeface="B Zar" panose="00000400000000000000" pitchFamily="2" charset="-78"/>
            </a:endParaRPr>
          </a:p>
        </p:txBody>
      </p:sp>
      <p:pic>
        <p:nvPicPr>
          <p:cNvPr id="4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93700" end="1602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1142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277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581"/>
    </mc:Choice>
    <mc:Fallback>
      <p:transition spd="slow" advTm="475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1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4"/>
        <p14:stopEvt time="47147" objId="4"/>
      </p14:showEvtLst>
    </p:ext>
  </p:extLs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 rtl="1"/>
            <a:r>
              <a:rPr lang="fa-IR" sz="3600" b="1" dirty="0" smtClean="0">
                <a:cs typeface="B Zar" panose="00000400000000000000" pitchFamily="2" charset="-78"/>
              </a:rPr>
              <a:t>نتایج حاصل از بررسی </a:t>
            </a:r>
            <a:r>
              <a:rPr lang="en-US" sz="3600" b="1" dirty="0" smtClean="0">
                <a:cs typeface="B Zar" panose="00000400000000000000" pitchFamily="2" charset="-78"/>
              </a:rPr>
              <a:t>TCS</a:t>
            </a:r>
            <a:endParaRPr lang="en-US" sz="3600" b="1" dirty="0">
              <a:cs typeface="B Zar" panose="00000400000000000000" pitchFamily="2" charset="-78"/>
            </a:endParaRP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6797992"/>
              </p:ext>
            </p:extLst>
          </p:nvPr>
        </p:nvGraphicFramePr>
        <p:xfrm>
          <a:off x="2228045" y="1983346"/>
          <a:ext cx="6723644" cy="3271233"/>
        </p:xfrm>
        <a:graphic>
          <a:graphicData uri="http://schemas.openxmlformats.org/drawingml/2006/table">
            <a:tbl>
              <a:tblPr rtl="1" firstRow="1" firstCol="1" bandRow="1">
                <a:tableStyleId>{BC89EF96-8CEA-46FF-86C4-4CE0E7609802}</a:tableStyleId>
              </a:tblPr>
              <a:tblGrid>
                <a:gridCol w="745295">
                  <a:extLst>
                    <a:ext uri="{9D8B030D-6E8A-4147-A177-3AD203B41FA5}">
                      <a16:colId xmlns:a16="http://schemas.microsoft.com/office/drawing/2014/main" val="326648669"/>
                    </a:ext>
                  </a:extLst>
                </a:gridCol>
                <a:gridCol w="816095">
                  <a:extLst>
                    <a:ext uri="{9D8B030D-6E8A-4147-A177-3AD203B41FA5}">
                      <a16:colId xmlns:a16="http://schemas.microsoft.com/office/drawing/2014/main" val="1283619755"/>
                    </a:ext>
                  </a:extLst>
                </a:gridCol>
                <a:gridCol w="793256">
                  <a:extLst>
                    <a:ext uri="{9D8B030D-6E8A-4147-A177-3AD203B41FA5}">
                      <a16:colId xmlns:a16="http://schemas.microsoft.com/office/drawing/2014/main" val="3943965057"/>
                    </a:ext>
                  </a:extLst>
                </a:gridCol>
                <a:gridCol w="789449">
                  <a:extLst>
                    <a:ext uri="{9D8B030D-6E8A-4147-A177-3AD203B41FA5}">
                      <a16:colId xmlns:a16="http://schemas.microsoft.com/office/drawing/2014/main" val="176512019"/>
                    </a:ext>
                  </a:extLst>
                </a:gridCol>
                <a:gridCol w="1276670">
                  <a:extLst>
                    <a:ext uri="{9D8B030D-6E8A-4147-A177-3AD203B41FA5}">
                      <a16:colId xmlns:a16="http://schemas.microsoft.com/office/drawing/2014/main" val="3031405743"/>
                    </a:ext>
                  </a:extLst>
                </a:gridCol>
                <a:gridCol w="2302879">
                  <a:extLst>
                    <a:ext uri="{9D8B030D-6E8A-4147-A177-3AD203B41FA5}">
                      <a16:colId xmlns:a16="http://schemas.microsoft.com/office/drawing/2014/main" val="1618956672"/>
                    </a:ext>
                  </a:extLst>
                </a:gridCol>
              </a:tblGrid>
              <a:tr h="832147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Total ratio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Huffman coding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LZW 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ACM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مجموعه داده ها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                  </a:t>
                      </a:r>
                      <a:r>
                        <a:rPr lang="en-US" sz="1100" dirty="0">
                          <a:effectLst/>
                        </a:rPr>
                        <a:t>Data set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0760501"/>
                  </a:ext>
                </a:extLst>
              </a:tr>
              <a:tr h="267790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1.93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1.01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1.19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100">
                          <a:effectLst/>
                        </a:rPr>
                        <a:t>فایل </a:t>
                      </a:r>
                      <a:r>
                        <a:rPr lang="en-US" sz="1100">
                          <a:effectLst/>
                        </a:rPr>
                        <a:t>XML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XML file (21.6 MB)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34915761"/>
                  </a:ext>
                </a:extLst>
              </a:tr>
              <a:tr h="832346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1.62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1.01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100">
                          <a:effectLst/>
                        </a:rPr>
                        <a:t>فایل </a:t>
                      </a:r>
                      <a:r>
                        <a:rPr lang="en-US" sz="1100">
                          <a:effectLst/>
                        </a:rPr>
                        <a:t>XML</a:t>
                      </a:r>
                      <a:r>
                        <a:rPr lang="fa-IR" sz="1100">
                          <a:effectLst/>
                        </a:rPr>
                        <a:t> کدگذاری </a:t>
                      </a:r>
                      <a:r>
                        <a:rPr lang="en-US" sz="1100">
                          <a:effectLst/>
                        </a:rPr>
                        <a:t>cpo37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cpo37 encoded XML file (18.1 MB)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48839386"/>
                  </a:ext>
                </a:extLst>
              </a:tr>
              <a:tr h="267790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2.23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1.01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1.83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1.21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100">
                          <a:effectLst/>
                        </a:rPr>
                        <a:t>فایل کد </a:t>
                      </a: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 code file (64 KB)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55872333"/>
                  </a:ext>
                </a:extLst>
              </a:tr>
              <a:tr h="267790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1.99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1.36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1.46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100">
                          <a:effectLst/>
                        </a:rPr>
                        <a:t>کتاب انگلیسی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English book (680 KB)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23544595"/>
                  </a:ext>
                </a:extLst>
              </a:tr>
              <a:tr h="267790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2.02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1.57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1.29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کتاب ایتالیایی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Italian book (626 KB)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431858787"/>
                  </a:ext>
                </a:extLst>
              </a:tr>
              <a:tr h="267790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1.59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1.59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کتاب چینی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Chinese book (285 KB)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2092930"/>
                  </a:ext>
                </a:extLst>
              </a:tr>
              <a:tr h="267790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1.01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1.59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1.19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میانگین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Average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9155571"/>
                  </a:ext>
                </a:extLst>
              </a:tr>
            </a:tbl>
          </a:graphicData>
        </a:graphic>
      </p:graphicFrame>
      <p:sp>
        <p:nvSpPr>
          <p:cNvPr id="3" name="Rounded Rectangle 2"/>
          <p:cNvSpPr/>
          <p:nvPr/>
        </p:nvSpPr>
        <p:spPr>
          <a:xfrm>
            <a:off x="2228045" y="5499282"/>
            <a:ext cx="6722766" cy="682577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b="1" dirty="0" smtClean="0">
                <a:cs typeface="B Zar" panose="00000400000000000000" pitchFamily="2" charset="-78"/>
              </a:rPr>
              <a:t>نسبت فشرده سازی به دست آمده از ماژول ترکیبی </a:t>
            </a:r>
            <a:r>
              <a:rPr lang="en-US" b="1" dirty="0" smtClean="0">
                <a:cs typeface="B Zar" panose="00000400000000000000" pitchFamily="2" charset="-78"/>
              </a:rPr>
              <a:t>TCS</a:t>
            </a:r>
            <a:endParaRPr lang="en-US" b="1" dirty="0">
              <a:cs typeface="B Zar" panose="00000400000000000000" pitchFamily="2" charset="-78"/>
            </a:endParaRPr>
          </a:p>
          <a:p>
            <a:pPr algn="ctr"/>
            <a:endParaRPr lang="en-US" dirty="0"/>
          </a:p>
        </p:txBody>
      </p:sp>
      <p:pic>
        <p:nvPicPr>
          <p:cNvPr id="6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40800" end="1480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78836" y="602194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5156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754"/>
    </mc:Choice>
    <mc:Fallback>
      <p:transition spd="slow" advTm="127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2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6"/>
        <p14:stopEvt time="12228" objId="6"/>
      </p14:showEvtLst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549" y="513804"/>
            <a:ext cx="9816473" cy="1326883"/>
          </a:xfrm>
        </p:spPr>
        <p:txBody>
          <a:bodyPr>
            <a:normAutofit/>
          </a:bodyPr>
          <a:lstStyle/>
          <a:p>
            <a:pPr algn="ctr" rtl="1"/>
            <a:r>
              <a:rPr lang="fa-IR" sz="3400" b="1" dirty="0" smtClean="0">
                <a:cs typeface="B Zar" panose="00000400000000000000" pitchFamily="2" charset="-78"/>
              </a:rPr>
              <a:t>نتایج حاصل از مقایسه </a:t>
            </a:r>
            <a:r>
              <a:rPr lang="en-US" sz="3400" b="1" dirty="0" smtClean="0">
                <a:cs typeface="B Zar" panose="00000400000000000000" pitchFamily="2" charset="-78"/>
              </a:rPr>
              <a:t>TCS</a:t>
            </a:r>
            <a:r>
              <a:rPr lang="fa-IR" sz="3400" b="1" dirty="0" smtClean="0">
                <a:cs typeface="B Zar" panose="00000400000000000000" pitchFamily="2" charset="-78"/>
              </a:rPr>
              <a:t> با برخی فشرده سازی های موفق</a:t>
            </a:r>
            <a:endParaRPr lang="en-US" sz="34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5367428"/>
            <a:ext cx="8596668" cy="1278069"/>
          </a:xfrm>
        </p:spPr>
        <p:txBody>
          <a:bodyPr>
            <a:normAutofit/>
          </a:bodyPr>
          <a:lstStyle/>
          <a:p>
            <a:pPr marL="0" indent="0" algn="just" rtl="1">
              <a:buNone/>
            </a:pPr>
            <a:r>
              <a:rPr lang="fa-IR" sz="1400" b="1" dirty="0" smtClean="0">
                <a:cs typeface="B Zar" panose="00000400000000000000" pitchFamily="2" charset="-78"/>
              </a:rPr>
              <a:t>از ارزیابی به دست آمده نتایج زیر حاصل شد:</a:t>
            </a: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b="1" dirty="0" smtClean="0">
                <a:cs typeface="B Zar" panose="00000400000000000000" pitchFamily="2" charset="-78"/>
              </a:rPr>
              <a:t>   </a:t>
            </a:r>
            <a:r>
              <a:rPr lang="en-US" sz="1400" b="1" dirty="0">
                <a:cs typeface="B Zar" panose="00000400000000000000" pitchFamily="2" charset="-78"/>
              </a:rPr>
              <a:t>TCS </a:t>
            </a:r>
            <a:r>
              <a:rPr lang="ar-SA" sz="1400" b="1" dirty="0">
                <a:cs typeface="B Zar" panose="00000400000000000000" pitchFamily="2" charset="-78"/>
              </a:rPr>
              <a:t>نسبت به سایر برنامه ها برای هر فایل در مجموعه داده نسبت فشرده سازی کمتری دارد. </a:t>
            </a:r>
            <a:endParaRPr lang="en-US" sz="1400" b="1" dirty="0" smtClean="0">
              <a:cs typeface="B Zar" panose="00000400000000000000" pitchFamily="2" charset="-78"/>
            </a:endParaRPr>
          </a:p>
          <a:p>
            <a:pPr algn="just" rtl="1"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US" sz="1400" b="1" dirty="0" smtClean="0">
                <a:cs typeface="B Zar" panose="00000400000000000000" pitchFamily="2" charset="-78"/>
              </a:rPr>
              <a:t>Bzip2</a:t>
            </a:r>
            <a:r>
              <a:rPr lang="fa-IR" sz="1400" b="1" dirty="0" smtClean="0">
                <a:cs typeface="B Zar" panose="00000400000000000000" pitchFamily="2" charset="-78"/>
              </a:rPr>
              <a:t> </a:t>
            </a:r>
            <a:r>
              <a:rPr lang="fa-IR" sz="1400" b="1" dirty="0">
                <a:cs typeface="B Zar" panose="00000400000000000000" pitchFamily="2" charset="-78"/>
              </a:rPr>
              <a:t>و</a:t>
            </a:r>
            <a:r>
              <a:rPr lang="en-US" sz="1400" b="1" dirty="0">
                <a:cs typeface="B Zar" panose="00000400000000000000" pitchFamily="2" charset="-78"/>
              </a:rPr>
              <a:t>7-Zip </a:t>
            </a:r>
            <a:r>
              <a:rPr lang="ar-SA" sz="1400" b="1" dirty="0">
                <a:cs typeface="B Zar" panose="00000400000000000000" pitchFamily="2" charset="-78"/>
              </a:rPr>
              <a:t>بالاترین میانگین نسبت فشرده سازی را دارند زیرا از الگوریتم های متفاوتی نسبت به </a:t>
            </a:r>
            <a:r>
              <a:rPr lang="en-US" sz="1400" b="1" dirty="0" smtClean="0">
                <a:cs typeface="B Zar" panose="00000400000000000000" pitchFamily="2" charset="-78"/>
              </a:rPr>
              <a:t>Zip</a:t>
            </a:r>
            <a:r>
              <a:rPr lang="fa-IR" sz="1400" b="1" dirty="0" smtClean="0">
                <a:cs typeface="B Zar" panose="00000400000000000000" pitchFamily="2" charset="-78"/>
              </a:rPr>
              <a:t> </a:t>
            </a:r>
            <a:r>
              <a:rPr lang="ar-SA" sz="1400" b="1" dirty="0" smtClean="0">
                <a:cs typeface="B Zar" panose="00000400000000000000" pitchFamily="2" charset="-78"/>
              </a:rPr>
              <a:t>و </a:t>
            </a:r>
            <a:r>
              <a:rPr lang="en-US" sz="1400" b="1" dirty="0" err="1" smtClean="0">
                <a:cs typeface="B Zar" panose="00000400000000000000" pitchFamily="2" charset="-78"/>
              </a:rPr>
              <a:t>Gzip</a:t>
            </a:r>
            <a:r>
              <a:rPr lang="fa-IR" sz="1400" b="1" dirty="0" smtClean="0">
                <a:cs typeface="B Zar" panose="00000400000000000000" pitchFamily="2" charset="-78"/>
              </a:rPr>
              <a:t> </a:t>
            </a:r>
            <a:r>
              <a:rPr lang="ar-SA" sz="1400" b="1" dirty="0" smtClean="0">
                <a:cs typeface="B Zar" panose="00000400000000000000" pitchFamily="2" charset="-78"/>
              </a:rPr>
              <a:t>استفاده </a:t>
            </a:r>
            <a:r>
              <a:rPr lang="ar-SA" sz="1400" b="1" dirty="0">
                <a:cs typeface="B Zar" panose="00000400000000000000" pitchFamily="2" charset="-78"/>
              </a:rPr>
              <a:t>می کنند که بر اساس الگوریتم </a:t>
            </a:r>
            <a:r>
              <a:rPr lang="en-US" sz="1400" b="1" dirty="0" smtClean="0">
                <a:cs typeface="B Zar" panose="00000400000000000000" pitchFamily="2" charset="-78"/>
              </a:rPr>
              <a:t>DEFLATE</a:t>
            </a:r>
            <a:r>
              <a:rPr lang="fa-IR" sz="1400" b="1" dirty="0" smtClean="0">
                <a:cs typeface="B Zar" panose="00000400000000000000" pitchFamily="2" charset="-78"/>
              </a:rPr>
              <a:t> </a:t>
            </a:r>
            <a:r>
              <a:rPr lang="ar-SA" sz="1400" b="1" dirty="0" smtClean="0">
                <a:cs typeface="B Zar" panose="00000400000000000000" pitchFamily="2" charset="-78"/>
              </a:rPr>
              <a:t>است</a:t>
            </a:r>
            <a:r>
              <a:rPr lang="en-US" sz="1400" b="1" dirty="0" smtClean="0">
                <a:cs typeface="B Zar" panose="00000400000000000000" pitchFamily="2" charset="-78"/>
              </a:rPr>
              <a:t>.</a:t>
            </a:r>
            <a:endParaRPr lang="fa-IR" sz="1400" b="1" dirty="0" smtClean="0">
              <a:cs typeface="B Zar" panose="00000400000000000000" pitchFamily="2" charset="-78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50497028"/>
              </p:ext>
            </p:extLst>
          </p:nvPr>
        </p:nvGraphicFramePr>
        <p:xfrm>
          <a:off x="1957590" y="1751530"/>
          <a:ext cx="6503830" cy="3515930"/>
        </p:xfrm>
        <a:graphic>
          <a:graphicData uri="http://schemas.openxmlformats.org/drawingml/2006/table">
            <a:tbl>
              <a:tblPr rtl="1" firstRow="1" firstCol="1" bandRow="1">
                <a:tableStyleId>{3C2FFA5D-87B4-456A-9821-1D502468CF0F}</a:tableStyleId>
              </a:tblPr>
              <a:tblGrid>
                <a:gridCol w="731976">
                  <a:extLst>
                    <a:ext uri="{9D8B030D-6E8A-4147-A177-3AD203B41FA5}">
                      <a16:colId xmlns:a16="http://schemas.microsoft.com/office/drawing/2014/main" val="2923950921"/>
                    </a:ext>
                  </a:extLst>
                </a:gridCol>
                <a:gridCol w="715038">
                  <a:extLst>
                    <a:ext uri="{9D8B030D-6E8A-4147-A177-3AD203B41FA5}">
                      <a16:colId xmlns:a16="http://schemas.microsoft.com/office/drawing/2014/main" val="2274308480"/>
                    </a:ext>
                  </a:extLst>
                </a:gridCol>
                <a:gridCol w="750385">
                  <a:extLst>
                    <a:ext uri="{9D8B030D-6E8A-4147-A177-3AD203B41FA5}">
                      <a16:colId xmlns:a16="http://schemas.microsoft.com/office/drawing/2014/main" val="3794619053"/>
                    </a:ext>
                  </a:extLst>
                </a:gridCol>
                <a:gridCol w="766586">
                  <a:extLst>
                    <a:ext uri="{9D8B030D-6E8A-4147-A177-3AD203B41FA5}">
                      <a16:colId xmlns:a16="http://schemas.microsoft.com/office/drawing/2014/main" val="1900616396"/>
                    </a:ext>
                  </a:extLst>
                </a:gridCol>
                <a:gridCol w="757013">
                  <a:extLst>
                    <a:ext uri="{9D8B030D-6E8A-4147-A177-3AD203B41FA5}">
                      <a16:colId xmlns:a16="http://schemas.microsoft.com/office/drawing/2014/main" val="1621280670"/>
                    </a:ext>
                  </a:extLst>
                </a:gridCol>
                <a:gridCol w="1358647">
                  <a:extLst>
                    <a:ext uri="{9D8B030D-6E8A-4147-A177-3AD203B41FA5}">
                      <a16:colId xmlns:a16="http://schemas.microsoft.com/office/drawing/2014/main" val="2757594543"/>
                    </a:ext>
                  </a:extLst>
                </a:gridCol>
                <a:gridCol w="1424185">
                  <a:extLst>
                    <a:ext uri="{9D8B030D-6E8A-4147-A177-3AD203B41FA5}">
                      <a16:colId xmlns:a16="http://schemas.microsoft.com/office/drawing/2014/main" val="1880748055"/>
                    </a:ext>
                  </a:extLst>
                </a:gridCol>
              </a:tblGrid>
              <a:tr h="439352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>
                          <a:effectLst/>
                        </a:rPr>
                        <a:t>Gzip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7-Zip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effectLst/>
                        </a:rPr>
                        <a:t>Zip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Bzip2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TCS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مجموعه داده ها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>
                          <a:effectLst/>
                        </a:rPr>
                        <a:t>    </a:t>
                      </a:r>
                      <a:r>
                        <a:rPr lang="en-US" sz="1100" dirty="0" smtClean="0">
                          <a:effectLst/>
                        </a:rPr>
                        <a:t>Data </a:t>
                      </a:r>
                      <a:r>
                        <a:rPr lang="en-US" sz="1100" dirty="0">
                          <a:effectLst/>
                        </a:rPr>
                        <a:t>set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9512976"/>
                  </a:ext>
                </a:extLst>
              </a:tr>
              <a:tr h="439511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2.96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4.24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2.96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3.79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1.93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100">
                          <a:effectLst/>
                        </a:rPr>
                        <a:t>فایل </a:t>
                      </a:r>
                      <a:r>
                        <a:rPr lang="en-US" sz="1100">
                          <a:effectLst/>
                        </a:rPr>
                        <a:t>XML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XML file (21.6 MB)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14098168"/>
                  </a:ext>
                </a:extLst>
              </a:tr>
              <a:tr h="665055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2.45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3.48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2.45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3.12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1.62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100">
                          <a:effectLst/>
                        </a:rPr>
                        <a:t>فایل </a:t>
                      </a:r>
                      <a:r>
                        <a:rPr lang="en-US" sz="1100">
                          <a:effectLst/>
                        </a:rPr>
                        <a:t>XML</a:t>
                      </a:r>
                      <a:r>
                        <a:rPr lang="fa-IR" sz="1100">
                          <a:effectLst/>
                        </a:rPr>
                        <a:t> کدگذاری </a:t>
                      </a:r>
                      <a:r>
                        <a:rPr lang="en-US" sz="1100">
                          <a:effectLst/>
                        </a:rPr>
                        <a:t>cpo37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cpo37 encoded XML file (18.1 MB)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538111228"/>
                  </a:ext>
                </a:extLst>
              </a:tr>
              <a:tr h="439511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3.91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4.25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3.88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4.22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2.23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100">
                          <a:effectLst/>
                        </a:rPr>
                        <a:t>فایل کد </a:t>
                      </a:r>
                      <a:r>
                        <a:rPr lang="en-US" sz="1100">
                          <a:effectLst/>
                        </a:rPr>
                        <a:t>C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 code file (64 KB)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96458330"/>
                  </a:ext>
                </a:extLst>
              </a:tr>
              <a:tr h="439511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2.65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3.18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2.65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3.52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1.99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100">
                          <a:effectLst/>
                        </a:rPr>
                        <a:t>کتاب انگلیسی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English book (680 KB)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86827695"/>
                  </a:ext>
                </a:extLst>
              </a:tr>
              <a:tr h="439511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2.66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3.14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2.66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3.54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2.02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کتاب ایتالیایی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Italian book (626 KB)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55057454"/>
                  </a:ext>
                </a:extLst>
              </a:tr>
              <a:tr h="439511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2.01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2.35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2.01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2.59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1.59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کتاب چینی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Chinese book (285 KB)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1593572"/>
                  </a:ext>
                </a:extLst>
              </a:tr>
              <a:tr h="213968"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2.77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3.44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2.77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3.46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1.9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>
                          <a:effectLst/>
                        </a:rPr>
                        <a:t>میانگین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Average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65804402"/>
                  </a:ext>
                </a:extLst>
              </a:tr>
            </a:tbl>
          </a:graphicData>
        </a:graphic>
      </p:graphicFrame>
      <p:pic>
        <p:nvPicPr>
          <p:cNvPr id="3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54000" end="1186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51842" y="60064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61363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118"/>
    </mc:Choice>
    <mc:Fallback>
      <p:transition spd="slow" advTm="291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3"/>
        <p14:stopEvt time="28438" objId="3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عنوان سمینار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2518121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ar-SA" sz="3600" b="1" dirty="0">
                <a:cs typeface="B Zar" panose="00000400000000000000" pitchFamily="2" charset="-78"/>
              </a:rPr>
              <a:t>بهبود نسبت فشر</a:t>
            </a:r>
            <a:r>
              <a:rPr lang="fa-IR" sz="3600" b="1" dirty="0">
                <a:cs typeface="B Zar" panose="00000400000000000000" pitchFamily="2" charset="-78"/>
              </a:rPr>
              <a:t>ده سازی متن</a:t>
            </a:r>
            <a:r>
              <a:rPr lang="ar-SA" sz="3600" b="1" dirty="0">
                <a:cs typeface="B Zar" panose="00000400000000000000" pitchFamily="2" charset="-78"/>
              </a:rPr>
              <a:t> برای متن </a:t>
            </a:r>
            <a:r>
              <a:rPr lang="ar-SA" sz="3600" b="1" dirty="0" smtClean="0">
                <a:cs typeface="B Zar" panose="00000400000000000000" pitchFamily="2" charset="-78"/>
              </a:rPr>
              <a:t>اسکی</a:t>
            </a:r>
            <a:r>
              <a:rPr lang="fa-IR" sz="3600" b="1" dirty="0" smtClean="0">
                <a:cs typeface="B Zar" panose="00000400000000000000" pitchFamily="2" charset="-78"/>
              </a:rPr>
              <a:t> </a:t>
            </a:r>
          </a:p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(بررسی و مرور)</a:t>
            </a:r>
            <a:endParaRPr lang="en-US" sz="3600" dirty="0">
              <a:cs typeface="B Zar" panose="00000400000000000000" pitchFamily="2" charset="-78"/>
            </a:endParaRPr>
          </a:p>
        </p:txBody>
      </p:sp>
      <p:pic>
        <p:nvPicPr>
          <p:cNvPr id="3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700" end="5916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00327" y="60090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802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03"/>
    </mc:Choice>
    <mc:Fallback>
      <p:transition spd="slow" advTm="76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7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6720" objId="3"/>
      </p14:showEvtLst>
    </p:ext>
  </p:extLs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9549" y="513804"/>
            <a:ext cx="9816473" cy="1326883"/>
          </a:xfrm>
        </p:spPr>
        <p:txBody>
          <a:bodyPr>
            <a:normAutofit/>
          </a:bodyPr>
          <a:lstStyle/>
          <a:p>
            <a:pPr algn="ctr" rtl="1"/>
            <a:r>
              <a:rPr lang="fa-IR" sz="3400" b="1" dirty="0" smtClean="0">
                <a:cs typeface="B Zar" panose="00000400000000000000" pitchFamily="2" charset="-78"/>
              </a:rPr>
              <a:t>نتایج حاصل از مقایسه</a:t>
            </a:r>
            <a:r>
              <a:rPr lang="en-US" sz="3400" b="1" dirty="0" smtClean="0">
                <a:cs typeface="B Zar" panose="00000400000000000000" pitchFamily="2" charset="-78"/>
              </a:rPr>
              <a:t> ACM+DEFLATE</a:t>
            </a:r>
            <a:endParaRPr lang="en-US" sz="3400" b="1" dirty="0">
              <a:cs typeface="B Zar" panose="00000400000000000000" pitchFamily="2" charset="-78"/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17522499"/>
              </p:ext>
            </p:extLst>
          </p:nvPr>
        </p:nvGraphicFramePr>
        <p:xfrm>
          <a:off x="1609863" y="2408346"/>
          <a:ext cx="7895569" cy="3026532"/>
        </p:xfrm>
        <a:graphic>
          <a:graphicData uri="http://schemas.openxmlformats.org/drawingml/2006/table">
            <a:tbl>
              <a:tblPr rtl="1" firstRow="1" firstCol="1" bandRow="1">
                <a:tableStyleId>{BC89EF96-8CEA-46FF-86C4-4CE0E7609802}</a:tableStyleId>
              </a:tblPr>
              <a:tblGrid>
                <a:gridCol w="1054392">
                  <a:extLst>
                    <a:ext uri="{9D8B030D-6E8A-4147-A177-3AD203B41FA5}">
                      <a16:colId xmlns:a16="http://schemas.microsoft.com/office/drawing/2014/main" val="3844028125"/>
                    </a:ext>
                  </a:extLst>
                </a:gridCol>
                <a:gridCol w="865452">
                  <a:extLst>
                    <a:ext uri="{9D8B030D-6E8A-4147-A177-3AD203B41FA5}">
                      <a16:colId xmlns:a16="http://schemas.microsoft.com/office/drawing/2014/main" val="2706434513"/>
                    </a:ext>
                  </a:extLst>
                </a:gridCol>
                <a:gridCol w="1003424">
                  <a:extLst>
                    <a:ext uri="{9D8B030D-6E8A-4147-A177-3AD203B41FA5}">
                      <a16:colId xmlns:a16="http://schemas.microsoft.com/office/drawing/2014/main" val="70935440"/>
                    </a:ext>
                  </a:extLst>
                </a:gridCol>
                <a:gridCol w="890538">
                  <a:extLst>
                    <a:ext uri="{9D8B030D-6E8A-4147-A177-3AD203B41FA5}">
                      <a16:colId xmlns:a16="http://schemas.microsoft.com/office/drawing/2014/main" val="990744580"/>
                    </a:ext>
                  </a:extLst>
                </a:gridCol>
                <a:gridCol w="1634781">
                  <a:extLst>
                    <a:ext uri="{9D8B030D-6E8A-4147-A177-3AD203B41FA5}">
                      <a16:colId xmlns:a16="http://schemas.microsoft.com/office/drawing/2014/main" val="1600129505"/>
                    </a:ext>
                  </a:extLst>
                </a:gridCol>
                <a:gridCol w="2446982">
                  <a:extLst>
                    <a:ext uri="{9D8B030D-6E8A-4147-A177-3AD203B41FA5}">
                      <a16:colId xmlns:a16="http://schemas.microsoft.com/office/drawing/2014/main" val="930320946"/>
                    </a:ext>
                  </a:extLst>
                </a:gridCol>
              </a:tblGrid>
              <a:tr h="642732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 smtClean="0">
                        <a:effectLst/>
                      </a:endParaRPr>
                    </a:p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effectLst/>
                        </a:rPr>
                        <a:t>ACM </a:t>
                      </a:r>
                      <a:r>
                        <a:rPr lang="en-US" sz="1100" dirty="0">
                          <a:effectLst/>
                        </a:rPr>
                        <a:t>+ </a:t>
                      </a:r>
                      <a:r>
                        <a:rPr lang="en-US" sz="1100" dirty="0" err="1" smtClean="0">
                          <a:effectLst/>
                        </a:rPr>
                        <a:t>Gzip</a:t>
                      </a:r>
                      <a:endParaRPr lang="en-US" sz="1100" dirty="0" smtClean="0">
                        <a:effectLst/>
                      </a:endParaRPr>
                    </a:p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 smtClean="0">
                        <a:effectLst/>
                      </a:endParaRPr>
                    </a:p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err="1" smtClean="0">
                          <a:effectLst/>
                        </a:rPr>
                        <a:t>Gzip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 smtClean="0">
                        <a:effectLst/>
                      </a:endParaRPr>
                    </a:p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effectLst/>
                        </a:rPr>
                        <a:t>ACM </a:t>
                      </a:r>
                      <a:r>
                        <a:rPr lang="en-US" sz="1100" dirty="0">
                          <a:effectLst/>
                        </a:rPr>
                        <a:t>+ Zip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 smtClean="0">
                        <a:effectLst/>
                      </a:endParaRPr>
                    </a:p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 smtClean="0">
                          <a:effectLst/>
                        </a:rPr>
                        <a:t>Zip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 smtClean="0">
                        <a:effectLst/>
                      </a:endParaRPr>
                    </a:p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 smtClean="0">
                          <a:effectLst/>
                        </a:rPr>
                        <a:t>مجموعه </a:t>
                      </a:r>
                      <a:r>
                        <a:rPr lang="ar-SA" sz="1100" dirty="0">
                          <a:effectLst/>
                        </a:rPr>
                        <a:t>داده ها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endParaRPr lang="en-US" sz="1100" dirty="0" smtClean="0">
                        <a:effectLst/>
                      </a:endParaRPr>
                    </a:p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dirty="0" smtClean="0">
                          <a:effectLst/>
                        </a:rPr>
                        <a:t>                  </a:t>
                      </a:r>
                      <a:r>
                        <a:rPr lang="en-US" sz="1100" dirty="0">
                          <a:effectLst/>
                        </a:rPr>
                        <a:t>Data set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3440514"/>
                  </a:ext>
                </a:extLst>
              </a:tr>
              <a:tr h="47676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2.92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2.96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2.92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2.96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100" b="1">
                          <a:effectLst/>
                        </a:rPr>
                        <a:t>فایل </a:t>
                      </a:r>
                      <a:r>
                        <a:rPr lang="en-US" sz="1100" b="1">
                          <a:effectLst/>
                        </a:rPr>
                        <a:t>XML</a:t>
                      </a:r>
                      <a:endParaRPr lang="en-US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</a:rPr>
                        <a:t>XML file (21.6 MB)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39719175"/>
                  </a:ext>
                </a:extLst>
              </a:tr>
              <a:tr h="47676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3.82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3.91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3.77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3.88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100" b="1">
                          <a:effectLst/>
                        </a:rPr>
                        <a:t>فایل کد </a:t>
                      </a:r>
                      <a:r>
                        <a:rPr lang="en-US" sz="1100" b="1">
                          <a:effectLst/>
                        </a:rPr>
                        <a:t>C</a:t>
                      </a:r>
                      <a:endParaRPr lang="en-US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</a:rPr>
                        <a:t>C code file (64 KB)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38570880"/>
                  </a:ext>
                </a:extLst>
              </a:tr>
              <a:tr h="47676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2.66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2.65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2.66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2.65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fa-IR" sz="1100" b="1">
                          <a:effectLst/>
                        </a:rPr>
                        <a:t>کتاب انگلیسی</a:t>
                      </a:r>
                      <a:endParaRPr lang="en-US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</a:rPr>
                        <a:t>English book (680 KB)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54006578"/>
                  </a:ext>
                </a:extLst>
              </a:tr>
              <a:tr h="47676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2.58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2.66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2.58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2.66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b="1">
                          <a:effectLst/>
                        </a:rPr>
                        <a:t>کتاب ایتالیایی</a:t>
                      </a:r>
                      <a:endParaRPr lang="en-US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</a:rPr>
                        <a:t>Italian book (626 KB)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54312083"/>
                  </a:ext>
                </a:extLst>
              </a:tr>
              <a:tr h="476760"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0" dirty="0">
                          <a:effectLst/>
                        </a:rPr>
                        <a:t>3</a:t>
                      </a:r>
                      <a:endParaRPr lang="en-US" sz="11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3.05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>
                          <a:effectLst/>
                        </a:rPr>
                        <a:t>2.98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ctr" rtl="0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dirty="0">
                          <a:effectLst/>
                        </a:rPr>
                        <a:t>3.04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ar-SA" sz="1100" b="1">
                          <a:effectLst/>
                        </a:rPr>
                        <a:t>میانگین</a:t>
                      </a:r>
                      <a:endParaRPr lang="en-US" sz="11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algn="just" rtl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100" b="1" dirty="0">
                          <a:effectLst/>
                        </a:rPr>
                        <a:t>Average</a:t>
                      </a:r>
                      <a:endParaRPr lang="en-US" sz="11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629870307"/>
                  </a:ext>
                </a:extLst>
              </a:tr>
            </a:tbl>
          </a:graphicData>
        </a:graphic>
      </p:graphicFrame>
      <p:sp>
        <p:nvSpPr>
          <p:cNvPr id="8" name="Content Placeholder 2"/>
          <p:cNvSpPr txBox="1">
            <a:spLocks/>
          </p:cNvSpPr>
          <p:nvPr/>
        </p:nvSpPr>
        <p:spPr>
          <a:xfrm>
            <a:off x="1282247" y="1735587"/>
            <a:ext cx="8596668" cy="6588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82880" indent="-182880" algn="l" defTabSz="914400" rtl="0" eaLnBrk="1" latinLnBrk="0" hangingPunct="1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3152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0584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280160" indent="-18288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6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9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2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500000" indent="-228600" algn="l" defTabSz="914400" rtl="0" eaLnBrk="1" latinLnBrk="0" hangingPunct="1">
              <a:lnSpc>
                <a:spcPct val="100000"/>
              </a:lnSpc>
              <a:spcBef>
                <a:spcPts val="500"/>
              </a:spcBef>
              <a:buClr>
                <a:schemeClr val="tx1">
                  <a:lumMod val="85000"/>
                  <a:lumOff val="15000"/>
                </a:schemeClr>
              </a:buClr>
              <a:buFont typeface="Garamond" pitchFamily="18" charset="0"/>
              <a:buChar char="◦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 rtl="1">
              <a:buFont typeface="Garamond" pitchFamily="18" charset="0"/>
              <a:buNone/>
            </a:pPr>
            <a:r>
              <a:rPr lang="ar-SA" sz="1500" b="1" dirty="0" smtClean="0">
                <a:cs typeface="B Zar" panose="00000400000000000000" pitchFamily="2" charset="-78"/>
              </a:rPr>
              <a:t>سوال</a:t>
            </a:r>
            <a:r>
              <a:rPr lang="fa-IR" sz="1500" b="1" dirty="0" smtClean="0">
                <a:cs typeface="B Zar" panose="00000400000000000000" pitchFamily="2" charset="-78"/>
              </a:rPr>
              <a:t>ی که از ارزیابی قبل حاصل شد</a:t>
            </a:r>
            <a:r>
              <a:rPr lang="ar-SA" sz="1500" b="1" dirty="0" smtClean="0">
                <a:cs typeface="B Zar" panose="00000400000000000000" pitchFamily="2" charset="-78"/>
              </a:rPr>
              <a:t> </a:t>
            </a:r>
            <a:r>
              <a:rPr lang="fa-IR" sz="1500" b="1" dirty="0" smtClean="0">
                <a:cs typeface="B Zar" panose="00000400000000000000" pitchFamily="2" charset="-78"/>
              </a:rPr>
              <a:t>اینست که </a:t>
            </a:r>
            <a:r>
              <a:rPr lang="ar-SA" sz="1500" b="1" dirty="0" smtClean="0">
                <a:cs typeface="B Zar" panose="00000400000000000000" pitchFamily="2" charset="-78"/>
              </a:rPr>
              <a:t>آیا استفاده از </a:t>
            </a:r>
            <a:r>
              <a:rPr lang="fa-IR" sz="1500" b="1" dirty="0" smtClean="0">
                <a:cs typeface="B Zar" panose="00000400000000000000" pitchFamily="2" charset="-78"/>
              </a:rPr>
              <a:t> </a:t>
            </a:r>
            <a:r>
              <a:rPr lang="en-US" sz="1500" b="1" dirty="0" smtClean="0">
                <a:cs typeface="B Zar" panose="00000400000000000000" pitchFamily="2" charset="-78"/>
              </a:rPr>
              <a:t>ACM</a:t>
            </a:r>
            <a:r>
              <a:rPr lang="fa-IR" sz="1500" b="1" dirty="0" smtClean="0">
                <a:cs typeface="B Zar" panose="00000400000000000000" pitchFamily="2" charset="-78"/>
              </a:rPr>
              <a:t> </a:t>
            </a:r>
            <a:r>
              <a:rPr lang="ar-SA" sz="1500" b="1" dirty="0" smtClean="0">
                <a:cs typeface="B Zar" panose="00000400000000000000" pitchFamily="2" charset="-78"/>
              </a:rPr>
              <a:t>به عنوان پیش پردازنده باعث افزایش نسبت فشرده سازی الگوریتم </a:t>
            </a:r>
            <a:r>
              <a:rPr lang="en-US" sz="1500" b="1" dirty="0" smtClean="0">
                <a:cs typeface="B Zar" panose="00000400000000000000" pitchFamily="2" charset="-78"/>
              </a:rPr>
              <a:t>DEFLATE</a:t>
            </a:r>
            <a:r>
              <a:rPr lang="fa-IR" sz="1500" b="1" dirty="0" smtClean="0">
                <a:cs typeface="B Zar" panose="00000400000000000000" pitchFamily="2" charset="-78"/>
              </a:rPr>
              <a:t> </a:t>
            </a:r>
            <a:r>
              <a:rPr lang="ar-SA" sz="1500" b="1" dirty="0" smtClean="0">
                <a:cs typeface="B Zar" panose="00000400000000000000" pitchFamily="2" charset="-78"/>
              </a:rPr>
              <a:t>می شود یا خی</a:t>
            </a:r>
            <a:r>
              <a:rPr lang="fa-IR" sz="1500" b="1" dirty="0" smtClean="0">
                <a:cs typeface="B Zar" panose="00000400000000000000" pitchFamily="2" charset="-78"/>
              </a:rPr>
              <a:t>ر؟</a:t>
            </a:r>
            <a:endParaRPr lang="en-US" sz="1500" b="1" dirty="0" smtClean="0">
              <a:cs typeface="B Zar" panose="00000400000000000000" pitchFamily="2" charset="-78"/>
            </a:endParaRPr>
          </a:p>
        </p:txBody>
      </p:sp>
      <p:sp>
        <p:nvSpPr>
          <p:cNvPr id="9" name="Rounded Rectangle 8"/>
          <p:cNvSpPr/>
          <p:nvPr/>
        </p:nvSpPr>
        <p:spPr>
          <a:xfrm>
            <a:off x="1596984" y="5692466"/>
            <a:ext cx="7934203" cy="682577"/>
          </a:xfrm>
          <a:prstGeom prst="roundRect">
            <a:avLst/>
          </a:prstGeom>
          <a:gradFill flip="none" rotWithShape="1">
            <a:gsLst>
              <a:gs pos="0">
                <a:schemeClr val="accent1">
                  <a:shade val="30000"/>
                  <a:satMod val="115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162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1"/>
            <a:r>
              <a:rPr lang="fa-IR" sz="1400" b="1" dirty="0">
                <a:cs typeface="B Zar" panose="00000400000000000000" pitchFamily="2" charset="-78"/>
              </a:rPr>
              <a:t>ارزیابی انجام شده نشان می دهد که استفاده از </a:t>
            </a:r>
            <a:r>
              <a:rPr lang="en-US" sz="1400" b="1" dirty="0">
                <a:cs typeface="B Zar" panose="00000400000000000000" pitchFamily="2" charset="-78"/>
              </a:rPr>
              <a:t>ACM</a:t>
            </a:r>
            <a:r>
              <a:rPr lang="fa-IR" sz="1400" b="1" dirty="0">
                <a:cs typeface="B Zar" panose="00000400000000000000" pitchFamily="2" charset="-78"/>
              </a:rPr>
              <a:t> باعث افزایش نسبت فشرده سازی الگوریتم </a:t>
            </a:r>
            <a:r>
              <a:rPr lang="en-US" sz="1400" b="1" dirty="0">
                <a:cs typeface="B Zar" panose="00000400000000000000" pitchFamily="2" charset="-78"/>
              </a:rPr>
              <a:t>DEFLATE</a:t>
            </a:r>
            <a:r>
              <a:rPr lang="fa-IR" sz="1400" b="1" dirty="0">
                <a:cs typeface="B Zar" panose="00000400000000000000" pitchFamily="2" charset="-78"/>
              </a:rPr>
              <a:t> نخواهد شد.</a:t>
            </a:r>
            <a:r>
              <a:rPr lang="ar-SA" sz="1400" b="1" dirty="0">
                <a:cs typeface="B Zar" panose="00000400000000000000" pitchFamily="2" charset="-78"/>
              </a:rPr>
              <a:t> </a:t>
            </a:r>
            <a:endParaRPr lang="en-US" sz="1400" b="1" dirty="0">
              <a:cs typeface="B Zar" panose="00000400000000000000" pitchFamily="2" charset="-78"/>
            </a:endParaRPr>
          </a:p>
          <a:p>
            <a:pPr algn="ctr"/>
            <a:endParaRPr lang="en-US" dirty="0"/>
          </a:p>
        </p:txBody>
      </p:sp>
      <p:pic>
        <p:nvPicPr>
          <p:cNvPr id="4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482800" end="933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28151" y="603375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65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094"/>
    </mc:Choice>
    <mc:Fallback>
      <p:transition spd="slow" advTm="250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4"/>
        <p14:stopEvt time="24933" objId="4"/>
      </p14:showEvtLst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1730333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جمع بندی و پیشنهادات 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97747" y="3155324"/>
            <a:ext cx="5267459" cy="5151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08200" end="890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097296" y="59961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44307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66"/>
    </mc:Choice>
    <mc:Fallback>
      <p:transition spd="slow" advTm="3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3366" objId="2"/>
      </p14:showEvtLst>
    </p:ext>
  </p:extLs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جمع بندی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2160589"/>
            <a:ext cx="8596668" cy="3880773"/>
          </a:xfrm>
        </p:spPr>
        <p:txBody>
          <a:bodyPr>
            <a:normAutofit/>
          </a:bodyPr>
          <a:lstStyle/>
          <a:p>
            <a:pPr marL="0" indent="0" algn="just" rtl="1">
              <a:lnSpc>
                <a:spcPct val="150000"/>
              </a:lnSpc>
              <a:buNone/>
            </a:pPr>
            <a:r>
              <a:rPr lang="fa-IR" b="1" dirty="0">
                <a:cs typeface="B Zar" panose="00000400000000000000" pitchFamily="2" charset="-78"/>
              </a:rPr>
              <a:t>ن</a:t>
            </a:r>
            <a:r>
              <a:rPr lang="ar-SA" b="1" dirty="0" smtClean="0">
                <a:cs typeface="B Zar" panose="00000400000000000000" pitchFamily="2" charset="-78"/>
              </a:rPr>
              <a:t>تایج </a:t>
            </a:r>
            <a:r>
              <a:rPr lang="ar-SA" b="1" dirty="0">
                <a:cs typeface="B Zar" panose="00000400000000000000" pitchFamily="2" charset="-78"/>
              </a:rPr>
              <a:t>حاصل از ارزیابی </a:t>
            </a:r>
            <a:r>
              <a:rPr lang="en-US" b="1" dirty="0">
                <a:cs typeface="B Zar" panose="00000400000000000000" pitchFamily="2" charset="-78"/>
              </a:rPr>
              <a:t>TCS</a:t>
            </a:r>
            <a:r>
              <a:rPr lang="ar-SA" b="1" dirty="0">
                <a:cs typeface="B Zar" panose="00000400000000000000" pitchFamily="2" charset="-78"/>
              </a:rPr>
              <a:t> نشان می دهد که در حالت فعلی، مدعی سایر برنامه های فشرده سازی عمومی </a:t>
            </a:r>
            <a:r>
              <a:rPr lang="ar-SA" b="1" dirty="0" smtClean="0">
                <a:cs typeface="B Zar" panose="00000400000000000000" pitchFamily="2" charset="-78"/>
              </a:rPr>
              <a:t>نیست. </a:t>
            </a:r>
            <a:r>
              <a:rPr lang="fa-IR" b="1" dirty="0" smtClean="0">
                <a:cs typeface="B Zar" panose="00000400000000000000" pitchFamily="2" charset="-78"/>
              </a:rPr>
              <a:t>ولی </a:t>
            </a:r>
            <a:r>
              <a:rPr lang="ar-SA" b="1" dirty="0" smtClean="0">
                <a:cs typeface="B Zar" panose="00000400000000000000" pitchFamily="2" charset="-78"/>
              </a:rPr>
              <a:t>فشرده </a:t>
            </a:r>
            <a:r>
              <a:rPr lang="ar-SA" b="1" dirty="0">
                <a:cs typeface="B Zar" panose="00000400000000000000" pitchFamily="2" charset="-78"/>
              </a:rPr>
              <a:t>سازی متوسط ​​بهتری </a:t>
            </a:r>
            <a:r>
              <a:rPr lang="fa-IR" b="1" dirty="0" smtClean="0">
                <a:cs typeface="B Zar" panose="00000400000000000000" pitchFamily="2" charset="-78"/>
              </a:rPr>
              <a:t>نسبت به برخی </a:t>
            </a:r>
            <a:r>
              <a:rPr lang="fa-IR" b="1" dirty="0">
                <a:cs typeface="B Zar" panose="00000400000000000000" pitchFamily="2" charset="-78"/>
              </a:rPr>
              <a:t>م</a:t>
            </a:r>
            <a:r>
              <a:rPr lang="ar-SA" b="1" dirty="0">
                <a:cs typeface="B Zar" panose="00000400000000000000" pitchFamily="2" charset="-78"/>
              </a:rPr>
              <a:t>دل های فشرده سازی </a:t>
            </a:r>
            <a:r>
              <a:rPr lang="ar-SA" b="1" dirty="0" smtClean="0">
                <a:cs typeface="B Zar" panose="00000400000000000000" pitchFamily="2" charset="-78"/>
              </a:rPr>
              <a:t>عمومی</a:t>
            </a:r>
            <a:r>
              <a:rPr lang="fa-IR" b="1" dirty="0" smtClean="0">
                <a:cs typeface="B Zar" panose="00000400000000000000" pitchFamily="2" charset="-78"/>
              </a:rPr>
              <a:t> </a:t>
            </a:r>
            <a:r>
              <a:rPr lang="ar-SA" b="1" dirty="0" smtClean="0">
                <a:cs typeface="B Zar" panose="00000400000000000000" pitchFamily="2" charset="-78"/>
              </a:rPr>
              <a:t>دارد. </a:t>
            </a:r>
            <a:r>
              <a:rPr lang="ar-SA" b="1" dirty="0">
                <a:cs typeface="B Zar" panose="00000400000000000000" pitchFamily="2" charset="-78"/>
              </a:rPr>
              <a:t>بنابراین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می تواند مدعی رشته تخصصی تر فشرده سازی </a:t>
            </a:r>
            <a:r>
              <a:rPr lang="en-US" b="1" dirty="0">
                <a:cs typeface="B Zar" panose="00000400000000000000" pitchFamily="2" charset="-78"/>
              </a:rPr>
              <a:t>ASCII</a:t>
            </a:r>
            <a:r>
              <a:rPr lang="ar-SA" b="1" dirty="0">
                <a:cs typeface="B Zar" panose="00000400000000000000" pitchFamily="2" charset="-78"/>
              </a:rPr>
              <a:t> باشد. ارزیابی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</a:t>
            </a:r>
            <a:r>
              <a:rPr lang="ar-SA" b="1" dirty="0" smtClean="0">
                <a:cs typeface="B Zar" panose="00000400000000000000" pitchFamily="2" charset="-78"/>
              </a:rPr>
              <a:t>نشان </a:t>
            </a:r>
            <a:r>
              <a:rPr lang="ar-SA" b="1" dirty="0">
                <a:cs typeface="B Zar" panose="00000400000000000000" pitchFamily="2" charset="-78"/>
              </a:rPr>
              <a:t>می دهد که می توان آن را در هر شکلی از متن بدون افزایش اندازه فشرده استفاده کرد، اما نسبت فشرده سازی قابل توجهی فقط در متون سنگین </a:t>
            </a:r>
            <a:r>
              <a:rPr lang="en-US" b="1" dirty="0">
                <a:cs typeface="B Zar" panose="00000400000000000000" pitchFamily="2" charset="-78"/>
              </a:rPr>
              <a:t>ASCII</a:t>
            </a:r>
            <a:r>
              <a:rPr lang="ar-SA" b="1" dirty="0">
                <a:cs typeface="B Zar" panose="00000400000000000000" pitchFamily="2" charset="-78"/>
              </a:rPr>
              <a:t> به دست می </a:t>
            </a:r>
            <a:r>
              <a:rPr lang="ar-SA" b="1" dirty="0" smtClean="0">
                <a:cs typeface="B Zar" panose="00000400000000000000" pitchFamily="2" charset="-78"/>
              </a:rPr>
              <a:t>آ</a:t>
            </a:r>
            <a:r>
              <a:rPr lang="fa-IR" b="1" dirty="0" smtClean="0">
                <a:cs typeface="B Zar" panose="00000400000000000000" pitchFamily="2" charset="-78"/>
              </a:rPr>
              <a:t>ور</a:t>
            </a:r>
            <a:r>
              <a:rPr lang="ar-SA" b="1" dirty="0" smtClean="0">
                <a:cs typeface="B Zar" panose="00000400000000000000" pitchFamily="2" charset="-78"/>
              </a:rPr>
              <a:t>د</a:t>
            </a:r>
            <a:r>
              <a:rPr lang="ar-SA" b="1" dirty="0">
                <a:cs typeface="B Zar" panose="00000400000000000000" pitchFamily="2" charset="-78"/>
              </a:rPr>
              <a:t>. با این وجود، نسبت فشرده سازی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در مقایسه با برنامه های فشرده سازی عمومی بسیار کوچک </a:t>
            </a:r>
            <a:r>
              <a:rPr lang="ar-SA" b="1" dirty="0" smtClean="0">
                <a:cs typeface="B Zar" panose="00000400000000000000" pitchFamily="2" charset="-78"/>
              </a:rPr>
              <a:t>است. </a:t>
            </a:r>
            <a:r>
              <a:rPr lang="ar-SA" b="1" dirty="0">
                <a:cs typeface="B Zar" panose="00000400000000000000" pitchFamily="2" charset="-78"/>
              </a:rPr>
              <a:t>ترکیب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با برنامه های فشرده سازی مبتنی بر </a:t>
            </a:r>
            <a:r>
              <a:rPr lang="en-US" b="1" dirty="0">
                <a:cs typeface="B Zar" panose="00000400000000000000" pitchFamily="2" charset="-78"/>
              </a:rPr>
              <a:t>DEFLATE</a:t>
            </a:r>
            <a:r>
              <a:rPr lang="ar-SA" b="1" dirty="0">
                <a:cs typeface="B Zar" panose="00000400000000000000" pitchFamily="2" charset="-78"/>
              </a:rPr>
              <a:t> </a:t>
            </a:r>
            <a:r>
              <a:rPr lang="ar-SA" b="1" dirty="0" smtClean="0">
                <a:cs typeface="B Zar" panose="00000400000000000000" pitchFamily="2" charset="-78"/>
              </a:rPr>
              <a:t>ممکن </a:t>
            </a:r>
            <a:r>
              <a:rPr lang="ar-SA" b="1" dirty="0">
                <a:cs typeface="B Zar" panose="00000400000000000000" pitchFamily="2" charset="-78"/>
              </a:rPr>
              <a:t>است </a:t>
            </a:r>
            <a:r>
              <a:rPr lang="fa-IR" b="1" dirty="0" smtClean="0">
                <a:cs typeface="B Zar" panose="00000400000000000000" pitchFamily="2" charset="-78"/>
              </a:rPr>
              <a:t>نسب</a:t>
            </a:r>
            <a:r>
              <a:rPr lang="ar-SA" b="1" dirty="0" smtClean="0">
                <a:cs typeface="B Zar" panose="00000400000000000000" pitchFamily="2" charset="-78"/>
              </a:rPr>
              <a:t>ت </a:t>
            </a:r>
            <a:r>
              <a:rPr lang="ar-SA" b="1" dirty="0">
                <a:cs typeface="B Zar" panose="00000400000000000000" pitchFamily="2" charset="-78"/>
              </a:rPr>
              <a:t>فشرده سازی </a:t>
            </a:r>
            <a:r>
              <a:rPr lang="ar-SA" b="1" dirty="0" smtClean="0">
                <a:cs typeface="B Zar" panose="00000400000000000000" pitchFamily="2" charset="-78"/>
              </a:rPr>
              <a:t>را </a:t>
            </a:r>
            <a:r>
              <a:rPr lang="ar-SA" b="1" dirty="0">
                <a:cs typeface="B Zar" panose="00000400000000000000" pitchFamily="2" charset="-78"/>
              </a:rPr>
              <a:t>افزایش </a:t>
            </a:r>
            <a:r>
              <a:rPr lang="ar-SA" b="1" dirty="0" smtClean="0">
                <a:cs typeface="B Zar" panose="00000400000000000000" pitchFamily="2" charset="-78"/>
              </a:rPr>
              <a:t>ده</a:t>
            </a:r>
            <a:r>
              <a:rPr lang="fa-IR" b="1" dirty="0" smtClean="0">
                <a:cs typeface="B Zar" panose="00000400000000000000" pitchFamily="2" charset="-78"/>
              </a:rPr>
              <a:t>د.</a:t>
            </a:r>
            <a:endParaRPr lang="en-US" b="1" dirty="0">
              <a:cs typeface="B Zar" panose="00000400000000000000" pitchFamily="2" charset="-78"/>
            </a:endParaRPr>
          </a:p>
        </p:txBody>
      </p:sp>
      <p:pic>
        <p:nvPicPr>
          <p:cNvPr id="3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12000" end="414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1142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92000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659"/>
    </mc:Choice>
    <mc:Fallback>
      <p:transition spd="slow" advTm="476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6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47642" objId="3"/>
      </p14:showEvtLst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پیشنهادات و کارهای آینده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2160589"/>
            <a:ext cx="8596668" cy="3880773"/>
          </a:xfrm>
        </p:spPr>
        <p:txBody>
          <a:bodyPr>
            <a:noAutofit/>
          </a:bodyPr>
          <a:lstStyle/>
          <a:p>
            <a:pPr algn="just" rtl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Zar" panose="00000400000000000000" pitchFamily="2" charset="-78"/>
              </a:rPr>
              <a:t>  </a:t>
            </a:r>
            <a:r>
              <a:rPr lang="ar-SA" b="1" dirty="0" smtClean="0">
                <a:cs typeface="B Zar" panose="00000400000000000000" pitchFamily="2" charset="-78"/>
              </a:rPr>
              <a:t>کارهای </a:t>
            </a:r>
            <a:r>
              <a:rPr lang="ar-SA" b="1" dirty="0">
                <a:cs typeface="B Zar" panose="00000400000000000000" pitchFamily="2" charset="-78"/>
              </a:rPr>
              <a:t>آینده در </a:t>
            </a:r>
            <a:r>
              <a:rPr lang="en-US" b="1" dirty="0">
                <a:cs typeface="B Zar" panose="00000400000000000000" pitchFamily="2" charset="-78"/>
              </a:rPr>
              <a:t>TCS</a:t>
            </a:r>
            <a:r>
              <a:rPr lang="ar-SA" b="1" dirty="0">
                <a:cs typeface="B Zar" panose="00000400000000000000" pitchFamily="2" charset="-78"/>
              </a:rPr>
              <a:t> شامل یافتن یک ماژول کدگذاری هافمن است که </a:t>
            </a:r>
            <a:r>
              <a:rPr lang="fa-IR" b="1" dirty="0" smtClean="0">
                <a:cs typeface="B Zar" panose="00000400000000000000" pitchFamily="2" charset="-78"/>
              </a:rPr>
              <a:t>ب</a:t>
            </a:r>
            <a:r>
              <a:rPr lang="ar-SA" b="1" dirty="0" smtClean="0">
                <a:cs typeface="B Zar" panose="00000400000000000000" pitchFamily="2" charset="-78"/>
              </a:rPr>
              <a:t>تواند </a:t>
            </a:r>
            <a:r>
              <a:rPr lang="ar-SA" b="1" dirty="0">
                <a:cs typeface="B Zar" panose="00000400000000000000" pitchFamily="2" charset="-78"/>
              </a:rPr>
              <a:t>خروجی دودویی را از ماژول کدگذاری دیکشنری فشرده کند. </a:t>
            </a:r>
            <a:endParaRPr lang="fa-IR" b="1" dirty="0" smtClean="0">
              <a:cs typeface="B Zar" panose="00000400000000000000" pitchFamily="2" charset="-78"/>
            </a:endParaRPr>
          </a:p>
          <a:p>
            <a:pPr algn="just" rtl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Zar" panose="00000400000000000000" pitchFamily="2" charset="-78"/>
              </a:rPr>
              <a:t>  </a:t>
            </a:r>
            <a:r>
              <a:rPr lang="ar-SA" b="1" dirty="0" smtClean="0">
                <a:cs typeface="B Zar" panose="00000400000000000000" pitchFamily="2" charset="-78"/>
              </a:rPr>
              <a:t>آزمایش </a:t>
            </a:r>
            <a:r>
              <a:rPr lang="ar-SA" b="1" dirty="0">
                <a:cs typeface="B Zar" panose="00000400000000000000" pitchFamily="2" charset="-78"/>
              </a:rPr>
              <a:t>الگوریتم هایی که توسط </a:t>
            </a:r>
            <a:r>
              <a:rPr lang="en-US" b="1" dirty="0">
                <a:cs typeface="B Zar" panose="00000400000000000000" pitchFamily="2" charset="-78"/>
              </a:rPr>
              <a:t>DEFLATE</a:t>
            </a:r>
            <a:r>
              <a:rPr lang="ar-SA" b="1" dirty="0">
                <a:cs typeface="B Zar" panose="00000400000000000000" pitchFamily="2" charset="-78"/>
              </a:rPr>
              <a:t> برای بهبود نسبت فشرده سازی استفاده نشده است، نیز کار آینده است. </a:t>
            </a:r>
            <a:endParaRPr lang="en-US" b="1" dirty="0">
              <a:cs typeface="B Zar" panose="00000400000000000000" pitchFamily="2" charset="-78"/>
            </a:endParaRPr>
          </a:p>
          <a:p>
            <a:pPr algn="just" rtl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Zar" panose="00000400000000000000" pitchFamily="2" charset="-78"/>
              </a:rPr>
              <a:t>  </a:t>
            </a:r>
            <a:r>
              <a:rPr lang="ar-SA" b="1" dirty="0" smtClean="0">
                <a:cs typeface="B Zar" panose="00000400000000000000" pitchFamily="2" charset="-78"/>
              </a:rPr>
              <a:t>برای </a:t>
            </a:r>
            <a:r>
              <a:rPr lang="ar-SA" b="1" dirty="0">
                <a:cs typeface="B Zar" panose="00000400000000000000" pitchFamily="2" charset="-78"/>
              </a:rPr>
              <a:t>افزایش نسبت فشرده سازی می توان پیشرفت هایی در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انجام داد.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می تواند فشرده سازی کاراکترهای غیر </a:t>
            </a:r>
            <a:r>
              <a:rPr lang="en-US" b="1" dirty="0">
                <a:cs typeface="B Zar" panose="00000400000000000000" pitchFamily="2" charset="-78"/>
              </a:rPr>
              <a:t>ASCII</a:t>
            </a:r>
            <a:r>
              <a:rPr lang="ar-SA" b="1" dirty="0">
                <a:cs typeface="B Zar" panose="00000400000000000000" pitchFamily="2" charset="-78"/>
              </a:rPr>
              <a:t> را بهبود بخشد، زیرا تکنیک فعلی بهینه نیست. </a:t>
            </a:r>
            <a:endParaRPr lang="en-US" b="1" dirty="0">
              <a:cs typeface="B Zar" panose="00000400000000000000" pitchFamily="2" charset="-78"/>
            </a:endParaRPr>
          </a:p>
          <a:p>
            <a:pPr algn="just" rtl="1">
              <a:lnSpc>
                <a:spcPct val="150000"/>
              </a:lnSpc>
              <a:buClr>
                <a:schemeClr val="tx2">
                  <a:lumMod val="75000"/>
                </a:schemeClr>
              </a:buClr>
              <a:buFont typeface="Wingdings" panose="05000000000000000000" pitchFamily="2" charset="2"/>
              <a:buChar char="Ø"/>
            </a:pPr>
            <a:r>
              <a:rPr lang="fa-IR" b="1" dirty="0" smtClean="0">
                <a:cs typeface="B Zar" panose="00000400000000000000" pitchFamily="2" charset="-78"/>
              </a:rPr>
              <a:t>  </a:t>
            </a:r>
            <a:r>
              <a:rPr lang="ar-SA" b="1" dirty="0" smtClean="0">
                <a:cs typeface="B Zar" panose="00000400000000000000" pitchFamily="2" charset="-78"/>
              </a:rPr>
              <a:t>همچنین</a:t>
            </a:r>
            <a:r>
              <a:rPr lang="fa-IR" b="1" dirty="0" smtClean="0">
                <a:cs typeface="B Zar" panose="00000400000000000000" pitchFamily="2" charset="-78"/>
              </a:rPr>
              <a:t> با بازنویسی کد در </a:t>
            </a:r>
            <a:r>
              <a:rPr lang="en-US" b="1" dirty="0" smtClean="0">
                <a:cs typeface="B Zar" panose="00000400000000000000" pitchFamily="2" charset="-78"/>
              </a:rPr>
              <a:t>C </a:t>
            </a:r>
            <a:r>
              <a:rPr lang="ar-SA" b="1" dirty="0" smtClean="0">
                <a:cs typeface="B Zar" panose="00000400000000000000" pitchFamily="2" charset="-78"/>
              </a:rPr>
              <a:t> </a:t>
            </a:r>
            <a:r>
              <a:rPr lang="ar-SA" b="1" dirty="0">
                <a:cs typeface="B Zar" panose="00000400000000000000" pitchFamily="2" charset="-78"/>
              </a:rPr>
              <a:t>می توان افزایش تأخیر </a:t>
            </a:r>
            <a:r>
              <a:rPr lang="en-US" b="1" dirty="0">
                <a:cs typeface="B Zar" panose="00000400000000000000" pitchFamily="2" charset="-78"/>
              </a:rPr>
              <a:t>ACM</a:t>
            </a:r>
            <a:r>
              <a:rPr lang="ar-SA" b="1" dirty="0">
                <a:cs typeface="B Zar" panose="00000400000000000000" pitchFamily="2" charset="-78"/>
              </a:rPr>
              <a:t> را بهبود داد. </a:t>
            </a:r>
            <a:endParaRPr lang="en-US" b="1" dirty="0" smtClean="0">
              <a:cs typeface="B Zar" panose="00000400000000000000" pitchFamily="2" charset="-78"/>
            </a:endParaRPr>
          </a:p>
        </p:txBody>
      </p:sp>
      <p:pic>
        <p:nvPicPr>
          <p:cNvPr id="3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59900" end="42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61142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2338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970"/>
    </mc:Choice>
    <mc:Fallback>
      <p:transition spd="slow" advTm="369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9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36931" objId="3"/>
      </p14:showEvtLst>
    </p:ext>
  </p:extLs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1730333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با تشکر از توجه شما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97747" y="3155324"/>
            <a:ext cx="5267459" cy="5151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5969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74569" y="59961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688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50"/>
    </mc:Choice>
    <mc:Fallback>
      <p:transition spd="slow" advTm="38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25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3850" objId="2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11907" y="1006087"/>
            <a:ext cx="8596668" cy="5190024"/>
          </a:xfrm>
        </p:spPr>
        <p:txBody>
          <a:bodyPr>
            <a:normAutofit/>
          </a:bodyPr>
          <a:lstStyle/>
          <a:p>
            <a:pPr marL="0" indent="0" algn="ctr" rtl="1">
              <a:buNone/>
            </a:pPr>
            <a:r>
              <a:rPr lang="fa-IR" sz="20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استاد </a:t>
            </a:r>
            <a:r>
              <a:rPr lang="fa-IR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راهنما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15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 </a:t>
            </a:r>
            <a:endParaRPr lang="en-US" sz="15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28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دکتر سيدعلي </a:t>
            </a:r>
            <a:r>
              <a:rPr lang="fa-IR" sz="2800" b="1" dirty="0" smtClean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رضوي ابراهیمی</a:t>
            </a:r>
            <a:endParaRPr lang="en-US" sz="2800" b="1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endParaRPr lang="fa-IR" sz="2800" b="1" dirty="0" smtClean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15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 </a:t>
            </a:r>
            <a:endParaRPr lang="en-US" sz="15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2000" b="1" dirty="0" smtClean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نگارنده</a:t>
            </a:r>
            <a:endParaRPr lang="en-US" sz="20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15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 </a:t>
            </a:r>
            <a:endParaRPr lang="en-US" sz="15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2400" b="1" dirty="0" smtClean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مریم سادات موردگر</a:t>
            </a:r>
            <a:endParaRPr lang="en-US" sz="24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en-US" sz="28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 </a:t>
            </a:r>
            <a:endParaRPr lang="fa-IR" sz="2800" b="1" dirty="0" smtClean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endParaRPr lang="en-US" sz="1500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ctr" rtl="1">
              <a:buNone/>
            </a:pPr>
            <a:r>
              <a:rPr lang="fa-IR" sz="2400" b="1" dirty="0" smtClean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شهریور </a:t>
            </a:r>
            <a:r>
              <a:rPr lang="fa-IR" sz="2400" b="1" dirty="0">
                <a:latin typeface="Calibri" panose="020F0502020204030204" pitchFamily="34" charset="0"/>
                <a:ea typeface="Calibri" panose="020F0502020204030204" pitchFamily="34" charset="0"/>
                <a:cs typeface="B Zar" panose="00000400000000000000" pitchFamily="2" charset="-78"/>
              </a:rPr>
              <a:t>1400</a:t>
            </a:r>
            <a:endParaRPr lang="en-US" sz="2400" b="1" dirty="0">
              <a:latin typeface="Calibri" panose="020F0502020204030204" pitchFamily="34" charset="0"/>
              <a:ea typeface="Calibri" panose="020F0502020204030204" pitchFamily="34" charset="0"/>
              <a:cs typeface="B Zar" panose="00000400000000000000" pitchFamily="2" charset="-78"/>
            </a:endParaRPr>
          </a:p>
          <a:p>
            <a:pPr marL="0" indent="0" algn="r">
              <a:buNone/>
            </a:pPr>
            <a:endParaRPr lang="en-US" sz="2800" dirty="0"/>
          </a:p>
        </p:txBody>
      </p:sp>
      <p:pic>
        <p:nvPicPr>
          <p:cNvPr id="2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400" end="5834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51842" y="60219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37683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571"/>
    </mc:Choice>
    <mc:Fallback>
      <p:transition spd="slow" advTm="85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2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8220" objId="2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فهرست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3271232" y="2675747"/>
            <a:ext cx="4263726" cy="3880773"/>
          </a:xfrm>
        </p:spPr>
        <p:txBody>
          <a:bodyPr>
            <a:normAutofit/>
          </a:bodyPr>
          <a:lstStyle/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a-IR" sz="2200" b="1" dirty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</a:t>
            </a:r>
            <a:r>
              <a:rPr lang="fa-IR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تعریف مسئله و اهداف تحقیق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a-IR" sz="2200" b="1" dirty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</a:t>
            </a:r>
            <a:r>
              <a:rPr lang="fa-IR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بررسی مفاهیم فشرده سازی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a-IR" sz="2200" b="1" dirty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</a:t>
            </a:r>
            <a:r>
              <a:rPr lang="fa-IR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مروری بر کارهای انجام شده</a:t>
            </a:r>
          </a:p>
          <a:p>
            <a:pPr algn="r" rtl="1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fa-IR" sz="2200" b="1" dirty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</a:t>
            </a:r>
            <a:r>
              <a:rPr lang="fa-IR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cs typeface="B Zar" panose="00000400000000000000" pitchFamily="2" charset="-78"/>
              </a:rPr>
              <a:t> جمع بندی و پیشنهادات</a:t>
            </a:r>
          </a:p>
        </p:txBody>
      </p:sp>
      <p:sp>
        <p:nvSpPr>
          <p:cNvPr id="3" name="Frame 2"/>
          <p:cNvSpPr/>
          <p:nvPr/>
        </p:nvSpPr>
        <p:spPr>
          <a:xfrm>
            <a:off x="2949260" y="2162662"/>
            <a:ext cx="5215943" cy="3761620"/>
          </a:xfrm>
          <a:prstGeom prst="frame">
            <a:avLst>
              <a:gd name="adj1" fmla="val 7270"/>
            </a:avLst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17600" end="5730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77600" y="606058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7955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15"/>
    </mc:Choice>
    <mc:Fallback>
      <p:transition spd="slow" advTm="103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4"/>
        <p14:stopEvt time="10315" objId="4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1730333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تعریف مسئله و اهداف تحقیق</a:t>
            </a:r>
          </a:p>
        </p:txBody>
      </p:sp>
      <p:sp>
        <p:nvSpPr>
          <p:cNvPr id="2" name="Rounded Rectangle 1"/>
          <p:cNvSpPr/>
          <p:nvPr/>
        </p:nvSpPr>
        <p:spPr>
          <a:xfrm>
            <a:off x="2910626" y="3155324"/>
            <a:ext cx="5267459" cy="5151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28010" end="5702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87448" y="598331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293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81"/>
    </mc:Choice>
    <mc:Fallback>
      <p:transition spd="slow" advTm="32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2810" objId="3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تعریف مسئله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1282247" y="2160589"/>
            <a:ext cx="8596668" cy="3880773"/>
          </a:xfrm>
        </p:spPr>
        <p:txBody>
          <a:bodyPr>
            <a:normAutofit/>
          </a:bodyPr>
          <a:lstStyle/>
          <a:p>
            <a:pPr marL="0" indent="0" algn="just" rtl="1">
              <a:lnSpc>
                <a:spcPct val="150000"/>
              </a:lnSpc>
              <a:buNone/>
            </a:pPr>
            <a:r>
              <a:rPr lang="fa-IR" sz="2000" b="1" dirty="0" smtClean="0">
                <a:cs typeface="B Zar" panose="00000400000000000000" pitchFamily="2" charset="-78"/>
              </a:rPr>
              <a:t>ا</a:t>
            </a:r>
            <a:r>
              <a:rPr lang="ar-SA" sz="2000" b="1" dirty="0" smtClean="0">
                <a:cs typeface="B Zar" panose="00000400000000000000" pitchFamily="2" charset="-78"/>
              </a:rPr>
              <a:t>نتقال </a:t>
            </a:r>
            <a:r>
              <a:rPr lang="ar-SA" sz="2000" b="1" dirty="0">
                <a:cs typeface="B Zar" panose="00000400000000000000" pitchFamily="2" charset="-78"/>
              </a:rPr>
              <a:t>حجم زیادی از داده ها از طریق اینترنت کار زمان بری است</a:t>
            </a:r>
            <a:r>
              <a:rPr lang="ar-SA" sz="2000" b="1" dirty="0" smtClean="0">
                <a:cs typeface="B Zar" panose="00000400000000000000" pitchFamily="2" charset="-78"/>
              </a:rPr>
              <a:t>.</a:t>
            </a:r>
            <a:r>
              <a:rPr lang="fa-IR" sz="2000" b="1" dirty="0" smtClean="0">
                <a:cs typeface="B Zar" panose="00000400000000000000" pitchFamily="2" charset="-78"/>
              </a:rPr>
              <a:t> </a:t>
            </a:r>
            <a:r>
              <a:rPr lang="ar-SA" sz="2000" b="1" dirty="0">
                <a:cs typeface="B Zar" panose="00000400000000000000" pitchFamily="2" charset="-78"/>
              </a:rPr>
              <a:t>فشرده سازی داده ها حجم فایل را کاهش می دهد، پس انتقال آن از طریق اینترنت سریعتر خواهد </a:t>
            </a:r>
            <a:r>
              <a:rPr lang="ar-SA" sz="2000" b="1" dirty="0" smtClean="0">
                <a:cs typeface="B Zar" panose="00000400000000000000" pitchFamily="2" charset="-78"/>
              </a:rPr>
              <a:t>بود</a:t>
            </a:r>
            <a:r>
              <a:rPr lang="fa-IR" sz="2000" b="1" dirty="0" smtClean="0">
                <a:cs typeface="B Zar" panose="00000400000000000000" pitchFamily="2" charset="-78"/>
              </a:rPr>
              <a:t>. </a:t>
            </a:r>
          </a:p>
          <a:p>
            <a:pPr marL="0" indent="0" algn="just" rtl="1">
              <a:lnSpc>
                <a:spcPct val="150000"/>
              </a:lnSpc>
              <a:buNone/>
            </a:pPr>
            <a:r>
              <a:rPr lang="fa-IR" sz="2000" b="1" dirty="0" smtClean="0">
                <a:cs typeface="B Zar" panose="00000400000000000000" pitchFamily="2" charset="-78"/>
              </a:rPr>
              <a:t>برخی از الگوریتم های فشرده سازی بدون اتلاف داده و برخی با اتلاف داده هستند. بطور مثال فشره سازی فایل ها با فرمت تصویر و ویدئو با اتلاف داده می باشد ولی برای فشرده سازی داده های متنی باید از الگوریتم های بدون اتلاف استفاده گردد. </a:t>
            </a:r>
          </a:p>
        </p:txBody>
      </p:sp>
      <p:pic>
        <p:nvPicPr>
          <p:cNvPr id="3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30800" end="5399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51843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65584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269"/>
    </mc:Choice>
    <mc:Fallback>
      <p:transition spd="slow" advTm="29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3"/>
        <p14:stopEvt time="29269" objId="3"/>
      </p14:showEvtLst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اهداف تحقیق</a:t>
            </a:r>
            <a:endParaRPr lang="en-US" sz="3600" b="1" dirty="0">
              <a:cs typeface="B Zar" panose="00000400000000000000" pitchFamily="2" charset="-78"/>
            </a:endParaRPr>
          </a:p>
        </p:txBody>
      </p:sp>
      <p:sp>
        <p:nvSpPr>
          <p:cNvPr id="7" name="Content Placeholder 2"/>
          <p:cNvSpPr>
            <a:spLocks noGrp="1"/>
          </p:cNvSpPr>
          <p:nvPr>
            <p:ph idx="1"/>
          </p:nvPr>
        </p:nvSpPr>
        <p:spPr>
          <a:xfrm>
            <a:off x="978794" y="2160589"/>
            <a:ext cx="9079606" cy="3880773"/>
          </a:xfrm>
        </p:spPr>
        <p:txBody>
          <a:bodyPr>
            <a:normAutofit/>
          </a:bodyPr>
          <a:lstStyle/>
          <a:p>
            <a:pPr marL="0" indent="0" algn="just" rtl="1">
              <a:lnSpc>
                <a:spcPct val="150000"/>
              </a:lnSpc>
              <a:buNone/>
            </a:pPr>
            <a:r>
              <a:rPr lang="fa-IR" sz="2000" b="1" dirty="0" smtClean="0">
                <a:cs typeface="B Zar" panose="00000400000000000000" pitchFamily="2" charset="-78"/>
              </a:rPr>
              <a:t>در این تحقیق تلاش شده تا روشی مخصوص فشرده  سازی متن </a:t>
            </a:r>
            <a:r>
              <a:rPr lang="en-US" sz="2000" b="1" dirty="0" smtClean="0">
                <a:cs typeface="B Zar" panose="00000400000000000000" pitchFamily="2" charset="-78"/>
              </a:rPr>
              <a:t>ASCII</a:t>
            </a:r>
            <a:r>
              <a:rPr lang="fa-IR" sz="2000" b="1" dirty="0" smtClean="0">
                <a:cs typeface="B Zar" panose="00000400000000000000" pitchFamily="2" charset="-78"/>
              </a:rPr>
              <a:t> ارائه شود. این روش از ترکیب سه الگوریتم فشرده سازی محبوب دنیا استفاده می کند تا با فشرده سازی بیشتر داده، نسبت فشرده سازی متن </a:t>
            </a:r>
            <a:r>
              <a:rPr lang="en-US" sz="2000" b="1" dirty="0" smtClean="0">
                <a:cs typeface="B Zar" panose="00000400000000000000" pitchFamily="2" charset="-78"/>
              </a:rPr>
              <a:t>ASCII</a:t>
            </a:r>
            <a:r>
              <a:rPr lang="fa-IR" sz="2000" b="1" dirty="0" smtClean="0">
                <a:cs typeface="B Zar" panose="00000400000000000000" pitchFamily="2" charset="-78"/>
              </a:rPr>
              <a:t> را بهبود دهد. </a:t>
            </a:r>
          </a:p>
          <a:p>
            <a:pPr marL="0" indent="0" algn="just" rtl="1">
              <a:lnSpc>
                <a:spcPct val="150000"/>
              </a:lnSpc>
              <a:buNone/>
            </a:pPr>
            <a:r>
              <a:rPr lang="fa-IR" sz="2000" b="1" dirty="0" smtClean="0">
                <a:cs typeface="B Zar" panose="00000400000000000000" pitchFamily="2" charset="-78"/>
              </a:rPr>
              <a:t>روش ارائه شده از ترکیب کدگذاری دیکشنری، فشرده سازی </a:t>
            </a:r>
            <a:r>
              <a:rPr lang="en-US" sz="2000" b="1" dirty="0" smtClean="0">
                <a:cs typeface="B Zar" panose="00000400000000000000" pitchFamily="2" charset="-78"/>
              </a:rPr>
              <a:t>ASCII</a:t>
            </a:r>
            <a:r>
              <a:rPr lang="fa-IR" sz="2000" b="1" dirty="0" smtClean="0">
                <a:cs typeface="B Zar" panose="00000400000000000000" pitchFamily="2" charset="-78"/>
              </a:rPr>
              <a:t> و کدگذاری هافمن استفاده می کند.</a:t>
            </a:r>
          </a:p>
          <a:p>
            <a:pPr marL="0" indent="0" algn="just" rtl="1">
              <a:lnSpc>
                <a:spcPct val="150000"/>
              </a:lnSpc>
              <a:buNone/>
            </a:pPr>
            <a:r>
              <a:rPr lang="fa-IR" sz="2000" b="1" dirty="0" smtClean="0">
                <a:cs typeface="B Zar" panose="00000400000000000000" pitchFamily="2" charset="-78"/>
              </a:rPr>
              <a:t>روش فشرده سازی ترکیبی </a:t>
            </a:r>
            <a:r>
              <a:rPr lang="en-US" sz="2000" b="1" dirty="0" smtClean="0">
                <a:cs typeface="B Zar" panose="00000400000000000000" pitchFamily="2" charset="-78"/>
              </a:rPr>
              <a:t>TCS</a:t>
            </a:r>
            <a:r>
              <a:rPr lang="fa-IR" sz="2000" b="1" dirty="0" smtClean="0">
                <a:cs typeface="B Zar" panose="00000400000000000000" pitchFamily="2" charset="-78"/>
              </a:rPr>
              <a:t> است که مخفف </a:t>
            </a:r>
            <a:r>
              <a:rPr lang="en-US" sz="2000" b="1" dirty="0" smtClean="0">
                <a:cs typeface="B Zar" panose="00000400000000000000" pitchFamily="2" charset="-78"/>
              </a:rPr>
              <a:t>Tool-less Compression System</a:t>
            </a:r>
            <a:r>
              <a:rPr lang="fa-IR" sz="2000" b="1" dirty="0" smtClean="0">
                <a:cs typeface="B Zar" panose="00000400000000000000" pitchFamily="2" charset="-78"/>
              </a:rPr>
              <a:t> می باشد. </a:t>
            </a:r>
          </a:p>
        </p:txBody>
      </p:sp>
      <p:pic>
        <p:nvPicPr>
          <p:cNvPr id="3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61100" end="5118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00327" y="60413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1182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525"/>
    </mc:Choice>
    <mc:Fallback>
      <p:transition spd="slow" advTm="285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1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3"/>
        <p14:stopEvt time="28135" objId="3"/>
      </p14:showEvt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 txBox="1">
            <a:spLocks/>
          </p:cNvSpPr>
          <p:nvPr/>
        </p:nvSpPr>
        <p:spPr>
          <a:xfrm>
            <a:off x="769031" y="1730333"/>
            <a:ext cx="9610578" cy="19108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800" kern="1200" cap="none" spc="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pPr algn="ctr" rtl="1">
              <a:lnSpc>
                <a:spcPct val="150000"/>
              </a:lnSpc>
            </a:pPr>
            <a:r>
              <a:rPr lang="fa-IR" sz="3600" b="1" dirty="0" smtClean="0">
                <a:cs typeface="B Zar" panose="00000400000000000000" pitchFamily="2" charset="-78"/>
              </a:rPr>
              <a:t>بررسی مفاهیم فشرده سازی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910626" y="3155324"/>
            <a:ext cx="5267459" cy="5151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0200" end="507325.3061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174569" y="60090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2355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04"/>
    </mc:Choice>
    <mc:Fallback>
      <p:transition spd="slow" advTm="43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0" objId="2"/>
        <p14:stopEvt time="3517" objId="2"/>
      </p14:showEvt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layers of white silk in the background">
            <a:extLst>
              <a:ext uri="{FF2B5EF4-FFF2-40B4-BE49-F238E27FC236}">
                <a16:creationId xmlns:a16="http://schemas.microsoft.com/office/drawing/2014/main" id="{F64AC3CD-1328-415A-B204-EEA3F73A9CB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0"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6AE06C-CFD8-4FEF-B40F-369A5B066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444" y="642594"/>
            <a:ext cx="9610578" cy="1326883"/>
          </a:xfrm>
        </p:spPr>
        <p:txBody>
          <a:bodyPr>
            <a:normAutofit/>
          </a:bodyPr>
          <a:lstStyle/>
          <a:p>
            <a:pPr algn="ctr"/>
            <a:r>
              <a:rPr lang="fa-IR" sz="3600" b="1" dirty="0" smtClean="0">
                <a:cs typeface="B Zar" panose="00000400000000000000" pitchFamily="2" charset="-78"/>
              </a:rPr>
              <a:t>انواع فشرده سازی داده</a:t>
            </a:r>
            <a:endParaRPr lang="en-US" sz="3600" b="1" dirty="0">
              <a:cs typeface="B Zar" panose="00000400000000000000" pitchFamily="2" charset="-78"/>
            </a:endParaRP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729825003"/>
              </p:ext>
            </p:extLst>
          </p:nvPr>
        </p:nvGraphicFramePr>
        <p:xfrm>
          <a:off x="914400" y="2013891"/>
          <a:ext cx="9330007" cy="479486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4" name="Voice 007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>
                  <p14:trim st="93700" end="470725.3061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158787" y="600906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9904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931"/>
    </mc:Choice>
    <mc:Fallback>
      <p:transition spd="slow" advTm="369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6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" objId="4"/>
        <p14:stopEvt time="36643" objId="4"/>
      </p14:showEvt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RESOURCE_PATHS_HASH" val="4ad56386a1bf69cb064bbbd491c45b279a867ce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4C1B96DA-D61E-4352-8013-F432E69A263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728D249-1983-451D-8451-059C0BA5C7BA}">
  <ds:schemaRefs>
    <ds:schemaRef ds:uri="16c05727-aa75-4e4a-9b5f-8a80a1165891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http://purl.org/dc/dcmitype/"/>
    <ds:schemaRef ds:uri="http://purl.org/dc/elements/1.1/"/>
    <ds:schemaRef ds:uri="http://schemas.openxmlformats.org/package/2006/metadata/core-properties"/>
    <ds:schemaRef ds:uri="71af3243-3dd4-4a8d-8c0d-dd76da1f02a5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E8CC0DF8-A3C6-4F0C-AAB6-327115DBBE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Savon design</Template>
  <TotalTime>0</TotalTime>
  <Words>1767</Words>
  <Application>Microsoft Office PowerPoint</Application>
  <PresentationFormat>Widescreen</PresentationFormat>
  <Paragraphs>259</Paragraphs>
  <Slides>24</Slides>
  <Notes>0</Notes>
  <HiddenSlides>0</HiddenSlides>
  <MMClips>24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B Zar</vt:lpstr>
      <vt:lpstr>Calibri</vt:lpstr>
      <vt:lpstr>Century Gothic</vt:lpstr>
      <vt:lpstr>Garamond</vt:lpstr>
      <vt:lpstr>IranNastaliq</vt:lpstr>
      <vt:lpstr>Tahoma</vt:lpstr>
      <vt:lpstr>Wingdings</vt:lpstr>
      <vt:lpstr>Savon</vt:lpstr>
      <vt:lpstr>بسم اللّه الرحمن الرحیم</vt:lpstr>
      <vt:lpstr>عنوان سمینار</vt:lpstr>
      <vt:lpstr>PowerPoint Presentation</vt:lpstr>
      <vt:lpstr>فهرست</vt:lpstr>
      <vt:lpstr>PowerPoint Presentation</vt:lpstr>
      <vt:lpstr>تعریف مسئله</vt:lpstr>
      <vt:lpstr>اهداف تحقیق</vt:lpstr>
      <vt:lpstr>PowerPoint Presentation</vt:lpstr>
      <vt:lpstr>انواع فشرده سازی داده</vt:lpstr>
      <vt:lpstr>تعریف</vt:lpstr>
      <vt:lpstr>PowerPoint Presentation</vt:lpstr>
      <vt:lpstr>روش ها و متدولوژی ها</vt:lpstr>
      <vt:lpstr>الزامات سیستم</vt:lpstr>
      <vt:lpstr>مجموعه داده ها (Data set)</vt:lpstr>
      <vt:lpstr>طراحی TCS</vt:lpstr>
      <vt:lpstr>پیاده سازی کدگذاری دیکشنری و انتخاب بهترین الگوریتم</vt:lpstr>
      <vt:lpstr>پیاده سازی کدگذاری هافمن و انتخاب بهترین الگوریتم</vt:lpstr>
      <vt:lpstr>نتایج حاصل از بررسی TCS</vt:lpstr>
      <vt:lpstr>نتایج حاصل از مقایسه TCS با برخی فشرده سازی های موفق</vt:lpstr>
      <vt:lpstr>نتایج حاصل از مقایسه ACM+DEFLATE</vt:lpstr>
      <vt:lpstr>PowerPoint Presentation</vt:lpstr>
      <vt:lpstr>جمع بندی</vt:lpstr>
      <vt:lpstr>پیشنهادات و کارهای آینده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2021-09-11T17:08:53Z</dcterms:created>
  <dcterms:modified xsi:type="dcterms:W3CDTF">2021-09-14T20:09:55Z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